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activeX/activeX4.xml" ContentType="application/vnd.ms-office.activeX+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activeX/activeX2.xml" ContentType="application/vnd.ms-office.activeX+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notesSlides/notesSlide3.xml" ContentType="application/vnd.openxmlformats-officedocument.presentationml.notesSlide+xml"/>
  <Override PartName="/ppt/activeX/activeX5.xml" ContentType="application/vnd.ms-office.activeX+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activeX/activeX3.xml" ContentType="application/vnd.ms-office.activeX+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activeX/activeX1.xml" ContentType="application/vnd.ms-office.activeX+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activeX/activeX6.xml" ContentType="application/vnd.ms-office.activeX+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02" r:id="rId1"/>
  </p:sldMasterIdLst>
  <p:notesMasterIdLst>
    <p:notesMasterId r:id="rId41"/>
  </p:notesMasterIdLst>
  <p:sldIdLst>
    <p:sldId id="256" r:id="rId2"/>
    <p:sldId id="547" r:id="rId3"/>
    <p:sldId id="566" r:id="rId4"/>
    <p:sldId id="552" r:id="rId5"/>
    <p:sldId id="565" r:id="rId6"/>
    <p:sldId id="569" r:id="rId7"/>
    <p:sldId id="557" r:id="rId8"/>
    <p:sldId id="460" r:id="rId9"/>
    <p:sldId id="574" r:id="rId10"/>
    <p:sldId id="555" r:id="rId11"/>
    <p:sldId id="558" r:id="rId12"/>
    <p:sldId id="571" r:id="rId13"/>
    <p:sldId id="406" r:id="rId14"/>
    <p:sldId id="568" r:id="rId15"/>
    <p:sldId id="498" r:id="rId16"/>
    <p:sldId id="561" r:id="rId17"/>
    <p:sldId id="500" r:id="rId18"/>
    <p:sldId id="562" r:id="rId19"/>
    <p:sldId id="502" r:id="rId20"/>
    <p:sldId id="503" r:id="rId21"/>
    <p:sldId id="572" r:id="rId22"/>
    <p:sldId id="573" r:id="rId23"/>
    <p:sldId id="504" r:id="rId24"/>
    <p:sldId id="505" r:id="rId25"/>
    <p:sldId id="515" r:id="rId26"/>
    <p:sldId id="564" r:id="rId27"/>
    <p:sldId id="513" r:id="rId28"/>
    <p:sldId id="567" r:id="rId29"/>
    <p:sldId id="516" r:id="rId30"/>
    <p:sldId id="517" r:id="rId31"/>
    <p:sldId id="518" r:id="rId32"/>
    <p:sldId id="579" r:id="rId33"/>
    <p:sldId id="519" r:id="rId34"/>
    <p:sldId id="575" r:id="rId35"/>
    <p:sldId id="570" r:id="rId36"/>
    <p:sldId id="577" r:id="rId37"/>
    <p:sldId id="578" r:id="rId38"/>
    <p:sldId id="576" r:id="rId39"/>
    <p:sldId id="414" r:id="rId40"/>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63D"/>
    <a:srgbClr val="A52B37"/>
    <a:srgbClr val="FFFF99"/>
    <a:srgbClr val="E7FFF7"/>
    <a:srgbClr val="C1FFEA"/>
    <a:srgbClr val="C2FEC3"/>
    <a:srgbClr val="A22A35"/>
    <a:srgbClr val="FF5050"/>
    <a:srgbClr val="DA0835"/>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44" autoAdjust="0"/>
    <p:restoredTop sz="91099" autoAdjust="0"/>
  </p:normalViewPr>
  <p:slideViewPr>
    <p:cSldViewPr>
      <p:cViewPr varScale="1">
        <p:scale>
          <a:sx n="70" d="100"/>
          <a:sy n="70" d="100"/>
        </p:scale>
        <p:origin x="-125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activeX/activeX1.xml><?xml version="1.0" encoding="utf-8"?>
<ax:ocx xmlns:ax="http://schemas.microsoft.com/office/2006/activeX" xmlns:r="http://schemas.openxmlformats.org/officeDocument/2006/relationships" ax:classid="{6BF52A52-394A-11D3-B153-00C04F79FAA6}" ax:persistence="persistPropertyBag">
  <ax:ocxPr ax:name="URL" ax:value="C:\Users\sekig\Documents\Animations\2Dcollapse\can75-80a.wmv"/>
  <ax:ocxPr ax:name="rate" ax:value="1"/>
  <ax:ocxPr ax:name="balance" ax:value="0"/>
  <ax:ocxPr ax:name="currentPosition" ax:value="0"/>
  <ax:ocxPr ax:name="defaultFrame" ax:value=""/>
  <ax:ocxPr ax:name="playCount" ax:value="2"/>
  <ax:ocxPr ax:name="autoStart" ax:value="-1"/>
  <ax:ocxPr ax:name="currentMarker" ax:value="0"/>
  <ax:ocxPr ax:name="invokeURLs" ax:value="-1"/>
  <ax:ocxPr ax:name="baseURL" ax:value=""/>
  <ax:ocxPr ax:name="volume" ax:value="50"/>
  <ax:ocxPr ax:name="mute" ax:value="-1"/>
  <ax:ocxPr ax:name="uiMode" ax:value="full"/>
  <ax:ocxPr ax:name="stretchToFit" ax:value="0"/>
  <ax:ocxPr ax:name="windowlessVideo" ax:value="0"/>
  <ax:ocxPr ax:name="enabled" ax:value="-1"/>
  <ax:ocxPr ax:name="enableContextMenu" ax:value="-1"/>
  <ax:ocxPr ax:name="fullScreen" ax:value="-1"/>
  <ax:ocxPr ax:name="SAMIStyle" ax:value=""/>
  <ax:ocxPr ax:name="SAMILang" ax:value=""/>
  <ax:ocxPr ax:name="SAMIFilename" ax:value=""/>
  <ax:ocxPr ax:name="captioningID" ax:value=""/>
  <ax:ocxPr ax:name="enableErrorDialogs" ax:value="0"/>
  <ax:ocxPr ax:name="_cx" ax:value="16801"/>
  <ax:ocxPr ax:name="_cy" ax:value="14129"/>
</ax:ocx>
</file>

<file path=ppt/activeX/activeX2.xml><?xml version="1.0" encoding="utf-8"?>
<ax:ocx xmlns:ax="http://schemas.microsoft.com/office/2006/activeX" xmlns:r="http://schemas.openxmlformats.org/officeDocument/2006/relationships" ax:classid="{6BF52A52-394A-11D3-B153-00C04F79FAA6}" ax:persistence="persistPropertyBag">
  <ax:ocxPr ax:name="URL" ax:value="C:\Users\sekig\Documents\Animations\UM100\UM100_rho_rapid.avi"/>
  <ax:ocxPr ax:name="rate" ax:value="1"/>
  <ax:ocxPr ax:name="balance" ax:value="0"/>
  <ax:ocxPr ax:name="currentPosition" ax:value="0"/>
  <ax:ocxPr ax:name="defaultFrame" ax:value=""/>
  <ax:ocxPr ax:name="playCount" ax:value="2"/>
  <ax:ocxPr ax:name="autoStart" ax:value="-1"/>
  <ax:ocxPr ax:name="currentMarker" ax:value="0"/>
  <ax:ocxPr ax:name="invokeURLs" ax:value="-1"/>
  <ax:ocxPr ax:name="baseURL" ax:value=""/>
  <ax:ocxPr ax:name="volume" ax:value="50"/>
  <ax:ocxPr ax:name="mute" ax:value="-1"/>
  <ax:ocxPr ax:name="uiMode" ax:value="full"/>
  <ax:ocxPr ax:name="stretchToFit" ax:value="0"/>
  <ax:ocxPr ax:name="windowlessVideo" ax:value="0"/>
  <ax:ocxPr ax:name="enabled" ax:value="-1"/>
  <ax:ocxPr ax:name="enableContextMenu" ax:value="-1"/>
  <ax:ocxPr ax:name="fullScreen" ax:value="-1"/>
  <ax:ocxPr ax:name="SAMIStyle" ax:value=""/>
  <ax:ocxPr ax:name="SAMILang" ax:value=""/>
  <ax:ocxPr ax:name="SAMIFilename" ax:value=""/>
  <ax:ocxPr ax:name="captioningID" ax:value=""/>
  <ax:ocxPr ax:name="enableErrorDialogs" ax:value="0"/>
  <ax:ocxPr ax:name="_cx" ax:value="16801"/>
  <ax:ocxPr ax:name="_cy" ax:value="14129"/>
</ax:ocx>
</file>

<file path=ppt/activeX/activeX3.xml><?xml version="1.0" encoding="utf-8"?>
<ax:ocx xmlns:ax="http://schemas.microsoft.com/office/2006/activeX" xmlns:r="http://schemas.openxmlformats.org/officeDocument/2006/relationships" ax:classid="{6BF52A52-394A-11D3-B153-00C04F79FAA6}" ax:persistence="persistPropertyBag">
  <ax:ocxPr ax:name="URL" ax:value="C:\Users\sekig\Documents\Animations\UM100\U100_r12R_rho2.avi"/>
  <ax:ocxPr ax:name="rate" ax:value="1"/>
  <ax:ocxPr ax:name="balance" ax:value="0"/>
  <ax:ocxPr ax:name="currentPosition" ax:value="0"/>
  <ax:ocxPr ax:name="defaultFrame" ax:value=""/>
  <ax:ocxPr ax:name="playCount" ax:value="2"/>
  <ax:ocxPr ax:name="autoStart" ax:value="-1"/>
  <ax:ocxPr ax:name="currentMarker" ax:value="0"/>
  <ax:ocxPr ax:name="invokeURLs" ax:value="-1"/>
  <ax:ocxPr ax:name="baseURL" ax:value=""/>
  <ax:ocxPr ax:name="volume" ax:value="50"/>
  <ax:ocxPr ax:name="mute" ax:value="-1"/>
  <ax:ocxPr ax:name="uiMode" ax:value="full"/>
  <ax:ocxPr ax:name="stretchToFit" ax:value="0"/>
  <ax:ocxPr ax:name="windowlessVideo" ax:value="0"/>
  <ax:ocxPr ax:name="enabled" ax:value="-1"/>
  <ax:ocxPr ax:name="enableContextMenu" ax:value="-1"/>
  <ax:ocxPr ax:name="fullScreen" ax:value="-1"/>
  <ax:ocxPr ax:name="SAMIStyle" ax:value=""/>
  <ax:ocxPr ax:name="SAMILang" ax:value=""/>
  <ax:ocxPr ax:name="SAMIFilename" ax:value=""/>
  <ax:ocxPr ax:name="captioningID" ax:value=""/>
  <ax:ocxPr ax:name="enableErrorDialogs" ax:value="0"/>
  <ax:ocxPr ax:name="_cx" ax:value="16801"/>
  <ax:ocxPr ax:name="_cy" ax:value="14129"/>
</ax:ocx>
</file>

<file path=ppt/activeX/activeX4.xml><?xml version="1.0" encoding="utf-8"?>
<ax:ocx xmlns:ax="http://schemas.microsoft.com/office/2006/activeX" xmlns:r="http://schemas.openxmlformats.org/officeDocument/2006/relationships" ax:classid="{6BF52A52-394A-11D3-B153-00C04F79FAA6}" ax:persistence="persistPropertyBag">
  <ax:ocxPr ax:name="URL" ax:value="C:\Users\sekig\Documents\Animations\PopIII\O500_r50_rho2.avi"/>
  <ax:ocxPr ax:name="rate" ax:value="1"/>
  <ax:ocxPr ax:name="balance" ax:value="0"/>
  <ax:ocxPr ax:name="currentPosition" ax:value="0"/>
  <ax:ocxPr ax:name="defaultFrame" ax:value=""/>
  <ax:ocxPr ax:name="playCount" ax:value="2"/>
  <ax:ocxPr ax:name="autoStart" ax:value="-1"/>
  <ax:ocxPr ax:name="currentMarker" ax:value="0"/>
  <ax:ocxPr ax:name="invokeURLs" ax:value="-1"/>
  <ax:ocxPr ax:name="baseURL" ax:value=""/>
  <ax:ocxPr ax:name="volume" ax:value="50"/>
  <ax:ocxPr ax:name="mute" ax:value="-1"/>
  <ax:ocxPr ax:name="uiMode" ax:value="full"/>
  <ax:ocxPr ax:name="stretchToFit" ax:value="0"/>
  <ax:ocxPr ax:name="windowlessVideo" ax:value="0"/>
  <ax:ocxPr ax:name="enabled" ax:value="-1"/>
  <ax:ocxPr ax:name="enableContextMenu" ax:value="-1"/>
  <ax:ocxPr ax:name="fullScreen" ax:value="-1"/>
  <ax:ocxPr ax:name="SAMIStyle" ax:value=""/>
  <ax:ocxPr ax:name="SAMILang" ax:value=""/>
  <ax:ocxPr ax:name="SAMIFilename" ax:value=""/>
  <ax:ocxPr ax:name="captioningID" ax:value=""/>
  <ax:ocxPr ax:name="enableErrorDialogs" ax:value="0"/>
  <ax:ocxPr ax:name="_cx" ax:value="16801"/>
  <ax:ocxPr ax:name="_cy" ax:value="14129"/>
</ax:ocx>
</file>

<file path=ppt/activeX/activeX5.xml><?xml version="1.0" encoding="utf-8"?>
<ax:ocx xmlns:ax="http://schemas.microsoft.com/office/2006/activeX" xmlns:r="http://schemas.openxmlformats.org/officeDocument/2006/relationships" ax:classid="{6BF52A52-394A-11D3-B153-00C04F79FAA6}" ax:persistence="persistPropertyBag">
  <ax:ocxPr ax:name="URL" ax:value="C:\Users\sekig\Documents\Animations\PopIII\popIII_r30_rho_rapid.avi"/>
  <ax:ocxPr ax:name="rate" ax:value="1"/>
  <ax:ocxPr ax:name="balance" ax:value="0"/>
  <ax:ocxPr ax:name="currentPosition" ax:value="0"/>
  <ax:ocxPr ax:name="defaultFrame" ax:value=""/>
  <ax:ocxPr ax:name="playCount" ax:value="2"/>
  <ax:ocxPr ax:name="autoStart" ax:value="-1"/>
  <ax:ocxPr ax:name="currentMarker" ax:value="0"/>
  <ax:ocxPr ax:name="invokeURLs" ax:value="-1"/>
  <ax:ocxPr ax:name="baseURL" ax:value=""/>
  <ax:ocxPr ax:name="volume" ax:value="50"/>
  <ax:ocxPr ax:name="mute" ax:value="-1"/>
  <ax:ocxPr ax:name="uiMode" ax:value="full"/>
  <ax:ocxPr ax:name="stretchToFit" ax:value="0"/>
  <ax:ocxPr ax:name="windowlessVideo" ax:value="0"/>
  <ax:ocxPr ax:name="enabled" ax:value="-1"/>
  <ax:ocxPr ax:name="enableContextMenu" ax:value="-1"/>
  <ax:ocxPr ax:name="fullScreen" ax:value="-1"/>
  <ax:ocxPr ax:name="SAMIStyle" ax:value=""/>
  <ax:ocxPr ax:name="SAMILang" ax:value=""/>
  <ax:ocxPr ax:name="SAMIFilename" ax:value=""/>
  <ax:ocxPr ax:name="captioningID" ax:value=""/>
  <ax:ocxPr ax:name="enableErrorDialogs" ax:value="0"/>
  <ax:ocxPr ax:name="_cx" ax:value="16801"/>
  <ax:ocxPr ax:name="_cy" ax:value="14129"/>
</ax:ocx>
</file>

<file path=ppt/activeX/activeX6.xml><?xml version="1.0" encoding="utf-8"?>
<ax:ocx xmlns:ax="http://schemas.microsoft.com/office/2006/activeX" xmlns:r="http://schemas.openxmlformats.org/officeDocument/2006/relationships" ax:classid="{6BF52A52-394A-11D3-B153-00C04F79FAA6}" ax:persistence="persistPropertyBag">
  <ax:ocxPr ax:name="URL" ax:value="C:\Users\sekig\Documents\Animations\High entropy\r05_sen_rapid.avi"/>
  <ax:ocxPr ax:name="rate" ax:value="1"/>
  <ax:ocxPr ax:name="balance" ax:value="0"/>
  <ax:ocxPr ax:name="currentPosition" ax:value="0"/>
  <ax:ocxPr ax:name="defaultFrame" ax:value=""/>
  <ax:ocxPr ax:name="playCount" ax:value="2"/>
  <ax:ocxPr ax:name="autoStart" ax:value="-1"/>
  <ax:ocxPr ax:name="currentMarker" ax:value="0"/>
  <ax:ocxPr ax:name="invokeURLs" ax:value="-1"/>
  <ax:ocxPr ax:name="baseURL" ax:value=""/>
  <ax:ocxPr ax:name="volume" ax:value="50"/>
  <ax:ocxPr ax:name="mute" ax:value="-1"/>
  <ax:ocxPr ax:name="uiMode" ax:value="full"/>
  <ax:ocxPr ax:name="stretchToFit" ax:value="0"/>
  <ax:ocxPr ax:name="windowlessVideo" ax:value="0"/>
  <ax:ocxPr ax:name="enabled" ax:value="-1"/>
  <ax:ocxPr ax:name="enableContextMenu" ax:value="-1"/>
  <ax:ocxPr ax:name="fullScreen" ax:value="-1"/>
  <ax:ocxPr ax:name="SAMIStyle" ax:value=""/>
  <ax:ocxPr ax:name="SAMILang" ax:value=""/>
  <ax:ocxPr ax:name="SAMIFilename" ax:value=""/>
  <ax:ocxPr ax:name="captioningID" ax:value=""/>
  <ax:ocxPr ax:name="enableErrorDialogs" ax:value="0"/>
  <ax:ocxPr ax:name="_cx" ax:value="16801"/>
  <ax:ocxPr ax:name="_cy" ax:value="14129"/>
</ax:ocx>
</file>

<file path=ppt/drawings/_rels/vmlDrawing1.vml.rels><?xml version="1.0" encoding="UTF-8" standalone="yes"?>
<Relationships xmlns="http://schemas.openxmlformats.org/package/2006/relationships"><Relationship Id="rId1" Type="http://schemas.openxmlformats.org/officeDocument/2006/relationships/image" Target="../media/image6.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28.wmf"/><Relationship Id="rId1" Type="http://schemas.openxmlformats.org/officeDocument/2006/relationships/image" Target="../media/image2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39.wmf"/><Relationship Id="rId2" Type="http://schemas.openxmlformats.org/officeDocument/2006/relationships/image" Target="../media/image28.wmf"/><Relationship Id="rId1" Type="http://schemas.openxmlformats.org/officeDocument/2006/relationships/image" Target="../media/image2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7.v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image" Target="../media/image28.wmf"/><Relationship Id="rId1" Type="http://schemas.openxmlformats.org/officeDocument/2006/relationships/image" Target="../media/image27.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4E7A83-BAD4-4F6F-8D7C-F9ECCAB26259}" type="datetimeFigureOut">
              <a:rPr kumimoji="1" lang="ja-JP" altLang="en-US" smtClean="0"/>
              <a:pPr/>
              <a:t>2012/3/9</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A9BCAE2-E192-4074-B32B-F6F9336290D1}"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My name is </a:t>
            </a:r>
            <a:r>
              <a:rPr kumimoji="1" lang="en-US" altLang="ja-JP" dirty="0" err="1" smtClean="0"/>
              <a:t>Yuichiro</a:t>
            </a:r>
            <a:r>
              <a:rPr kumimoji="1" lang="en-US" altLang="ja-JP" dirty="0" smtClean="0"/>
              <a:t> </a:t>
            </a:r>
            <a:r>
              <a:rPr kumimoji="1" lang="en-US" altLang="ja-JP" dirty="0" err="1" smtClean="0"/>
              <a:t>Sekiguchi</a:t>
            </a:r>
            <a:r>
              <a:rPr kumimoji="1" lang="en-US" altLang="ja-JP" dirty="0" smtClean="0"/>
              <a:t>. I would like</a:t>
            </a:r>
            <a:r>
              <a:rPr kumimoji="1" lang="en-US" altLang="ja-JP" baseline="0" dirty="0" smtClean="0"/>
              <a:t> to t</a:t>
            </a:r>
            <a:r>
              <a:rPr kumimoji="1" lang="en-US" altLang="ja-JP" dirty="0" smtClean="0"/>
              <a:t>hank</a:t>
            </a:r>
            <a:r>
              <a:rPr kumimoji="1" lang="en-US" altLang="ja-JP" baseline="0" dirty="0" smtClean="0"/>
              <a:t> to organizers for giving me this nice chance to talk about our recent studies. The topics I will present you now will be rather different from those of previous speakers : I will talk about an “Astrophysical aspect” of black holes. </a:t>
            </a:r>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1</a:t>
            </a:fld>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13</a:t>
            </a:fld>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OK,</a:t>
            </a:r>
            <a:r>
              <a:rPr kumimoji="1" lang="en-US" altLang="ja-JP" baseline="0" dirty="0" smtClean="0"/>
              <a:t> let me first show you the results of collapse of 100 </a:t>
            </a:r>
            <a:r>
              <a:rPr kumimoji="1" lang="en-US" altLang="ja-JP" baseline="0" dirty="0" err="1" smtClean="0"/>
              <a:t>Msolar</a:t>
            </a:r>
            <a:r>
              <a:rPr kumimoji="1" lang="en-US" altLang="ja-JP" baseline="0" dirty="0" smtClean="0"/>
              <a:t> model. We consider two rotational profile: Moderate rotation and Rapid rotation.  Let me first show you animation in moderately rotating model</a:t>
            </a:r>
          </a:p>
          <a:p>
            <a:r>
              <a:rPr kumimoji="1" lang="en-US" altLang="ja-JP" baseline="0" dirty="0" smtClean="0"/>
              <a:t>This figure shows density contour just before the core bounce. Recall that the collapsing core experiences the core bounce due to the strong repulsive nuclear force when the central density exceeds the nuclear matter density. The top panel shows time evolution of neutrino luminosities and the diamonds indicate time-step.</a:t>
            </a:r>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14</a:t>
            </a:fld>
            <a:endParaRPr kumimoji="1"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OK,</a:t>
            </a:r>
            <a:r>
              <a:rPr kumimoji="1" lang="en-US" altLang="ja-JP" baseline="0" dirty="0" smtClean="0"/>
              <a:t> let me first show you the results of initial condition which goes this way. I will show you results in two rotational profile: Moderate rotation and Rapid rotation.  Let me first show you an animation in moderately rotating model</a:t>
            </a:r>
          </a:p>
          <a:p>
            <a:r>
              <a:rPr kumimoji="1" lang="en-US" altLang="ja-JP" baseline="0" dirty="0" smtClean="0"/>
              <a:t>This figure shows density contour just after the core bounce. Recall that the collapsing core experiences the core bounce due to the strong repulsive nuclear force when the central density exceeds the nuclear matter density. The top panel shows time evolution of neutrino luminosities and the diamonds indicate time-step.</a:t>
            </a:r>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15</a:t>
            </a:fld>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16</a:t>
            </a:fld>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17</a:t>
            </a:fld>
            <a:endParaRPr kumimoji="1"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18</a:t>
            </a:fld>
            <a:endParaRPr kumimoji="1"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In this figure, we compare the rotational </a:t>
            </a:r>
            <a:r>
              <a:rPr kumimoji="1" lang="en-US" altLang="ja-JP" baseline="0" dirty="0" smtClean="0"/>
              <a:t>profile of the core just before the BH formation in the rapid and moderate rotation.</a:t>
            </a:r>
          </a:p>
          <a:p>
            <a:r>
              <a:rPr kumimoji="1" lang="en-US" altLang="ja-JP" baseline="0" dirty="0" smtClean="0"/>
              <a:t>Rotational profiles of PNS are similar and those in the outer region is slightly different.</a:t>
            </a:r>
          </a:p>
          <a:p>
            <a:r>
              <a:rPr kumimoji="1" lang="en-US" altLang="ja-JP" baseline="0" dirty="0" smtClean="0"/>
              <a:t>This means that small difference in rotational profile of outer region results in large difference in dynamics</a:t>
            </a:r>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19</a:t>
            </a:fld>
            <a:endParaRPr kumimoji="1"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Among</a:t>
            </a:r>
            <a:r>
              <a:rPr kumimoji="1" lang="en-US" altLang="ja-JP" baseline="0" dirty="0" smtClean="0"/>
              <a:t> the effects of rotation, formation of oblique shock plays an important role. In the rapidly rotating model, Torus-like shock is formed. At this torus-like shock wave, the </a:t>
            </a:r>
            <a:r>
              <a:rPr kumimoji="1" lang="en-US" altLang="ja-JP" baseline="0" dirty="0" err="1" smtClean="0"/>
              <a:t>infalling</a:t>
            </a:r>
            <a:r>
              <a:rPr kumimoji="1" lang="en-US" altLang="ja-JP" baseline="0" dirty="0" smtClean="0"/>
              <a:t> matter experiences the oblique shock. And flows are bent towards the shock surface. This results in accumulation of </a:t>
            </a:r>
            <a:r>
              <a:rPr kumimoji="1" lang="en-US" altLang="ja-JP" baseline="0" dirty="0" err="1" smtClean="0"/>
              <a:t>infalling</a:t>
            </a:r>
            <a:r>
              <a:rPr kumimoji="1" lang="en-US" altLang="ja-JP" baseline="0" dirty="0" smtClean="0"/>
              <a:t> matter into the pole of the PNS. Thus, the thermal energy is efficiently stored near the pole of PNS. Because the ram pressure is decreasing, an outflow is launched when the pressure of this overheated region becomes larger than the ram pressure.</a:t>
            </a:r>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20</a:t>
            </a:fld>
            <a:endParaRPr kumimoji="1" lang="ja-JP"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This figures compare</a:t>
            </a:r>
            <a:r>
              <a:rPr kumimoji="1" lang="en-US" altLang="ja-JP" baseline="0" dirty="0" smtClean="0"/>
              <a:t> the neutrino luminosities in the PNS phase. Neutrino luminosities in Moderately rotating model are slightly higher than those in rapidly rotating model, which reflect the compactness of the system. Also luminosities in moderately rotating model show time variability due to the convection.</a:t>
            </a:r>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23</a:t>
            </a:fld>
            <a:endParaRPr kumimoji="1"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This figures compare the neutrino luminosities after</a:t>
            </a:r>
            <a:r>
              <a:rPr kumimoji="1" lang="en-US" altLang="ja-JP" baseline="0" dirty="0" smtClean="0"/>
              <a:t> the BH formation. Because neutrino sphere is swallowed into the BH, the luminosity decreases sharply. And then, the disk emits neutrinos. The remarkable features are large neutrino luminosities and violent time variability found in the rapidly rotating model, which is preferable feature for GRB.</a:t>
            </a:r>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24</a:t>
            </a:fld>
            <a:endParaRPr kumimoji="1"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The</a:t>
            </a:r>
            <a:r>
              <a:rPr kumimoji="1" lang="en-US" altLang="ja-JP" baseline="0" dirty="0" smtClean="0"/>
              <a:t> main motivation to study the collapse of massive stellar core to BH and Disk is that, such system is the most promising theoretical </a:t>
            </a:r>
            <a:r>
              <a:rPr kumimoji="1" lang="en-US" altLang="ja-JP" baseline="0" dirty="0" smtClean="0"/>
              <a:t>candidates </a:t>
            </a:r>
            <a:r>
              <a:rPr kumimoji="1" lang="en-US" altLang="ja-JP" baseline="0" dirty="0" smtClean="0"/>
              <a:t>of central engine of Long Gamma-ray Bursts.  Long gamma-ray burst is the most violent explosion in the universe which emits huge amount of energy in a short time. </a:t>
            </a:r>
            <a:r>
              <a:rPr kumimoji="1" lang="en-US" altLang="ja-JP" dirty="0" smtClean="0"/>
              <a:t>There</a:t>
            </a:r>
            <a:r>
              <a:rPr kumimoji="1" lang="en-US" altLang="ja-JP" baseline="0" dirty="0" smtClean="0"/>
              <a:t> is a black hole and disk, and by some mechanism which is not fully understood, ultra-relativistic outflow (Jet) is generated, interactions inside the jet produce gamma-rays observed as this light curve. One of the possible mechanism to drive this jet is production of electron-positron pair hot plasma by pair annihilation of neutrinos.</a:t>
            </a:r>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2</a:t>
            </a:fld>
            <a:endParaRPr kumimoji="1" lang="ja-JP"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Now I will show you the results in the collapse of 500</a:t>
            </a:r>
            <a:r>
              <a:rPr kumimoji="1" lang="en-US" altLang="ja-JP" baseline="0" dirty="0" smtClean="0"/>
              <a:t> </a:t>
            </a:r>
            <a:r>
              <a:rPr kumimoji="1" lang="en-US" altLang="ja-JP" baseline="0" dirty="0" err="1" smtClean="0"/>
              <a:t>Msolar</a:t>
            </a:r>
            <a:r>
              <a:rPr kumimoji="1" lang="en-US" altLang="ja-JP" baseline="0" dirty="0" smtClean="0"/>
              <a:t> </a:t>
            </a:r>
            <a:r>
              <a:rPr kumimoji="1" lang="en-US" altLang="ja-JP" baseline="0" dirty="0" err="1" smtClean="0"/>
              <a:t>popIII</a:t>
            </a:r>
            <a:r>
              <a:rPr kumimoji="1" lang="en-US" altLang="ja-JP" baseline="0" dirty="0" smtClean="0"/>
              <a:t> stellar core. In this case, because the core is very massive, a BH is directly formed.</a:t>
            </a:r>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25</a:t>
            </a:fld>
            <a:endParaRPr kumimoji="1"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So, If the LGRB</a:t>
            </a:r>
            <a:r>
              <a:rPr kumimoji="1" lang="en-US" altLang="ja-JP" baseline="0" dirty="0" smtClean="0"/>
              <a:t> jet is produced by neutrino pair annihilation, huge amount of neutrinos and anti-neutrinos should be emitted in a highly time-variable manner. We want to study whether or not this requirement is satisfied in the stellar core collapse to black hole and disk. </a:t>
            </a:r>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3</a:t>
            </a:fld>
            <a:endParaRPr kumimoji="1"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To do so, we must solve Einstein’s equation together</a:t>
            </a:r>
            <a:r>
              <a:rPr kumimoji="1" lang="en-US" altLang="ja-JP" baseline="0" dirty="0" smtClean="0"/>
              <a:t> with the equations for source fields. Namely, the local conservation equation of energy momentum and continuity equation for baryons and leptons. The energy momentum tensor will be composed of ideal fluid, electromagnetic field, neutrinos and so on.</a:t>
            </a:r>
          </a:p>
          <a:p>
            <a:r>
              <a:rPr kumimoji="1" lang="en-US" altLang="ja-JP" baseline="0" dirty="0" smtClean="0"/>
              <a:t>All four known interactions play important roles: Of course Gravity is important, Strong interactions is essential in describing EOS of dense nuclear matter. </a:t>
            </a:r>
          </a:p>
          <a:p>
            <a:r>
              <a:rPr kumimoji="1" lang="en-US" altLang="ja-JP" baseline="0" dirty="0" smtClean="0"/>
              <a:t>EM is also important for EOS, and if there are strong magnetic fields, MHD phenomena become important. Weak interaction is very important in driving thermal and chemical evolution of the system. Note that because of high density, electrons and photons are trapped in the fluid and only neutrinos can carry energy and lepton number. Eventually, 99% of gravitational binding energy is carried away by neutrinos.</a:t>
            </a:r>
            <a:endParaRPr kumimoji="1" lang="ja-JP" altLang="en-US" dirty="0"/>
          </a:p>
        </p:txBody>
      </p:sp>
      <p:sp>
        <p:nvSpPr>
          <p:cNvPr id="4" name="スライド番号プレースホルダ 3"/>
          <p:cNvSpPr>
            <a:spLocks noGrp="1"/>
          </p:cNvSpPr>
          <p:nvPr>
            <p:ph type="sldNum" sz="quarter" idx="10"/>
          </p:nvPr>
        </p:nvSpPr>
        <p:spPr/>
        <p:txBody>
          <a:bodyPr/>
          <a:lstStyle/>
          <a:p>
            <a:fld id="{B087BD60-7C4C-412C-BF31-7092B135DD8F}" type="slidenum">
              <a:rPr kumimoji="1" lang="ja-JP" altLang="en-US" smtClean="0"/>
              <a:pPr/>
              <a:t>4</a:t>
            </a:fld>
            <a:endParaRPr kumimoji="1"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Before moving</a:t>
            </a:r>
            <a:r>
              <a:rPr kumimoji="1" lang="en-US" altLang="ja-JP" baseline="0" dirty="0" smtClean="0"/>
              <a:t> on</a:t>
            </a:r>
            <a:r>
              <a:rPr kumimoji="1" lang="en-US" altLang="ja-JP" dirty="0" smtClean="0"/>
              <a:t> the latest results,</a:t>
            </a:r>
            <a:r>
              <a:rPr kumimoji="1" lang="en-US" altLang="ja-JP" baseline="0" dirty="0" smtClean="0"/>
              <a:t> let me show you the results in 2005. At that time, we adopt a very approximate setting : Initial condition is rotating </a:t>
            </a:r>
            <a:r>
              <a:rPr kumimoji="1" lang="en-US" altLang="ja-JP" baseline="0" dirty="0" err="1" smtClean="0"/>
              <a:t>polytrope</a:t>
            </a:r>
            <a:r>
              <a:rPr kumimoji="1" lang="en-US" altLang="ja-JP" baseline="0" dirty="0" smtClean="0"/>
              <a:t>, and  Microphysics such as detailed EOS and weak interaction is not included. Moreover, the simulations were terminated shortly after the BH formation because at that time, we did not know how to treat the BH singularity.</a:t>
            </a:r>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5</a:t>
            </a:fld>
            <a:endParaRPr kumimoji="1"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OK, now let me show</a:t>
            </a:r>
            <a:r>
              <a:rPr kumimoji="1" lang="en-US" altLang="ja-JP" baseline="0" dirty="0" smtClean="0"/>
              <a:t> you</a:t>
            </a:r>
            <a:r>
              <a:rPr kumimoji="1" lang="en-US" altLang="ja-JP" dirty="0" smtClean="0"/>
              <a:t> our latest results. </a:t>
            </a:r>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7</a:t>
            </a:fld>
            <a:endParaRPr kumimoji="1"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dirty="0" smtClean="0"/>
              <a:t>This slide briefly summarize the</a:t>
            </a:r>
            <a:r>
              <a:rPr kumimoji="1" lang="en-US" altLang="ja-JP" baseline="0" dirty="0" smtClean="0"/>
              <a:t> setting of  the simulations. I do not explain much about details. Important sophistications are that the equation of motion for neutrinos and lepton conservation equations are solved, taking account of detailed microphysics: nuclear-theory-based EOS, and detailed weak processes. </a:t>
            </a:r>
          </a:p>
          <a:p>
            <a:endParaRPr kumimoji="1" lang="en-US" altLang="ja-JP" baseline="0" dirty="0" smtClean="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8</a:t>
            </a:fld>
            <a:endParaRPr kumimoji="1"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We adopted three initial</a:t>
            </a:r>
            <a:r>
              <a:rPr kumimoji="1" lang="en-US" altLang="ja-JP" baseline="0" dirty="0" smtClean="0"/>
              <a:t> models. Instead of explaining the detail of initial models, let me show you a qualitative difference between initial models. This figure shows density-temperature plane. The region can be divided into electron degenerate pressure dominated region, gas pressure dominated region, and radiation pressure dominated region. Ordinary SN core goes through this electron pressure dominated region and more massive star whose central value of entropy per baryon goes through like this.</a:t>
            </a:r>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10</a:t>
            </a:fld>
            <a:endParaRPr kumimoji="1"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r>
              <a:rPr kumimoji="1" lang="en-US" altLang="ja-JP" dirty="0" smtClean="0"/>
              <a:t>And</a:t>
            </a:r>
            <a:r>
              <a:rPr kumimoji="1" lang="en-US" altLang="ja-JP" baseline="0" dirty="0" smtClean="0"/>
              <a:t> we adopted three initial conditions: Two models calculated in stellar evolution and one intermediate simplified model.  </a:t>
            </a:r>
            <a:endParaRPr kumimoji="1" lang="ja-JP" altLang="en-US" dirty="0"/>
          </a:p>
        </p:txBody>
      </p:sp>
      <p:sp>
        <p:nvSpPr>
          <p:cNvPr id="4" name="スライド番号プレースホルダ 3"/>
          <p:cNvSpPr>
            <a:spLocks noGrp="1"/>
          </p:cNvSpPr>
          <p:nvPr>
            <p:ph type="sldNum" sz="quarter" idx="10"/>
          </p:nvPr>
        </p:nvSpPr>
        <p:spPr/>
        <p:txBody>
          <a:bodyPr/>
          <a:lstStyle/>
          <a:p>
            <a:fld id="{3A9BCAE2-E192-4074-B32B-F6F9336290D1}" type="slidenum">
              <a:rPr kumimoji="1" lang="ja-JP" altLang="en-US" smtClean="0"/>
              <a:pPr/>
              <a:t>11</a:t>
            </a:fld>
            <a:endParaRPr kumimoji="1"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8" name="タイトル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ja-JP" altLang="en-US" smtClean="0"/>
              <a:t>マスタ タイトルの書式設定</a:t>
            </a:r>
            <a:endParaRPr kumimoji="0" lang="en-US"/>
          </a:p>
        </p:txBody>
      </p:sp>
      <p:sp>
        <p:nvSpPr>
          <p:cNvPr id="9" name="サブタイトル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smtClean="0"/>
              <a:t>マスタ サブタイトルの書式設定</a:t>
            </a:r>
            <a:endParaRPr kumimoji="0" lang="en-US"/>
          </a:p>
        </p:txBody>
      </p:sp>
      <p:sp>
        <p:nvSpPr>
          <p:cNvPr id="28" name="日付プレースホルダ 27"/>
          <p:cNvSpPr>
            <a:spLocks noGrp="1"/>
          </p:cNvSpPr>
          <p:nvPr>
            <p:ph type="dt" sz="half" idx="10"/>
          </p:nvPr>
        </p:nvSpPr>
        <p:spPr>
          <a:xfrm>
            <a:off x="6400800" y="6355080"/>
            <a:ext cx="2286000" cy="365760"/>
          </a:xfrm>
        </p:spPr>
        <p:txBody>
          <a:bodyPr/>
          <a:lstStyle>
            <a:lvl1pPr>
              <a:defRPr sz="1400"/>
            </a:lvl1pPr>
          </a:lstStyle>
          <a:p>
            <a:fld id="{01BD5BF0-5DCE-4451-B39B-AE0AB5A67B8F}" type="datetimeFigureOut">
              <a:rPr kumimoji="1" lang="ja-JP" altLang="en-US" smtClean="0"/>
              <a:pPr/>
              <a:t>2012/3/9</a:t>
            </a:fld>
            <a:endParaRPr kumimoji="1" lang="ja-JP" altLang="en-US"/>
          </a:p>
        </p:txBody>
      </p:sp>
      <p:sp>
        <p:nvSpPr>
          <p:cNvPr id="17" name="フッター プレースホルダ 16"/>
          <p:cNvSpPr>
            <a:spLocks noGrp="1"/>
          </p:cNvSpPr>
          <p:nvPr>
            <p:ph type="ftr" sz="quarter" idx="11"/>
          </p:nvPr>
        </p:nvSpPr>
        <p:spPr>
          <a:xfrm>
            <a:off x="2898648" y="6355080"/>
            <a:ext cx="3474720" cy="365760"/>
          </a:xfrm>
        </p:spPr>
        <p:txBody>
          <a:bodyPr/>
          <a:lstStyle/>
          <a:p>
            <a:endParaRPr kumimoji="1" lang="ja-JP" altLang="en-US"/>
          </a:p>
        </p:txBody>
      </p:sp>
      <p:sp>
        <p:nvSpPr>
          <p:cNvPr id="29" name="スライド番号プレースホルダ 28"/>
          <p:cNvSpPr>
            <a:spLocks noGrp="1"/>
          </p:cNvSpPr>
          <p:nvPr>
            <p:ph type="sldNum" sz="quarter" idx="12"/>
          </p:nvPr>
        </p:nvSpPr>
        <p:spPr>
          <a:xfrm>
            <a:off x="1216152" y="6355080"/>
            <a:ext cx="1219200" cy="365760"/>
          </a:xfrm>
        </p:spPr>
        <p:txBody>
          <a:bodyPr/>
          <a:lstStyle/>
          <a:p>
            <a:fld id="{D13B37A7-090E-434D-9B6C-28CDF1C2DD95}" type="slidenum">
              <a:rPr kumimoji="1" lang="ja-JP" altLang="en-US" smtClean="0"/>
              <a:pPr/>
              <a:t>&lt;#&gt;</a:t>
            </a:fld>
            <a:endParaRPr kumimoji="1" lang="ja-JP" altLang="en-US"/>
          </a:p>
        </p:txBody>
      </p:sp>
      <p:sp>
        <p:nvSpPr>
          <p:cNvPr id="21" name="正方形/長方形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正方形/長方形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正方形/長方形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正方形/長方形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01BD5BF0-5DCE-4451-B39B-AE0AB5A67B8F}" type="datetimeFigureOut">
              <a:rPr kumimoji="1" lang="ja-JP" altLang="en-US" smtClean="0"/>
              <a:pPr/>
              <a:t>2012/3/9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13B37A7-090E-434D-9B6C-28CDF1C2DD95}"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0" lang="ja-JP" altLang="en-US" smtClean="0"/>
              <a:t>マスタ タイトルの書式設定</a:t>
            </a:r>
            <a:endParaRPr kumimoji="0" 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4" name="日付プレースホルダ 3"/>
          <p:cNvSpPr>
            <a:spLocks noGrp="1"/>
          </p:cNvSpPr>
          <p:nvPr>
            <p:ph type="dt" sz="half" idx="10"/>
          </p:nvPr>
        </p:nvSpPr>
        <p:spPr/>
        <p:txBody>
          <a:bodyPr/>
          <a:lstStyle/>
          <a:p>
            <a:fld id="{01BD5BF0-5DCE-4451-B39B-AE0AB5A67B8F}" type="datetimeFigureOut">
              <a:rPr kumimoji="1" lang="ja-JP" altLang="en-US" smtClean="0"/>
              <a:pPr/>
              <a:t>2012/3/9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13B37A7-090E-434D-9B6C-28CDF1C2DD95}" type="slidenum">
              <a:rPr kumimoji="1" lang="ja-JP" altLang="en-US" smtClean="0"/>
              <a:pPr/>
              <a:t>&lt;#&gt;</a:t>
            </a:fld>
            <a:endParaRPr kumimoji="1" lang="ja-JP" altLang="en-US"/>
          </a:p>
        </p:txBody>
      </p:sp>
      <p:sp>
        <p:nvSpPr>
          <p:cNvPr id="7" name="直線コネクタ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二等辺三角形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直線コネクタ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0" lang="ja-JP" altLang="en-US" smtClean="0"/>
              <a:t>マスタ タイトルの書式設定</a:t>
            </a:r>
            <a:endParaRPr kumimoji="0" lang="en-US"/>
          </a:p>
        </p:txBody>
      </p:sp>
      <p:sp>
        <p:nvSpPr>
          <p:cNvPr id="4" name="日付プレースホルダ 3"/>
          <p:cNvSpPr>
            <a:spLocks noGrp="1"/>
          </p:cNvSpPr>
          <p:nvPr>
            <p:ph type="dt" sz="half" idx="10"/>
          </p:nvPr>
        </p:nvSpPr>
        <p:spPr/>
        <p:txBody>
          <a:bodyPr/>
          <a:lstStyle/>
          <a:p>
            <a:fld id="{01BD5BF0-5DCE-4451-B39B-AE0AB5A67B8F}" type="datetimeFigureOut">
              <a:rPr kumimoji="1" lang="ja-JP" altLang="en-US" smtClean="0"/>
              <a:pPr/>
              <a:t>2012/3/9</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D13B37A7-090E-434D-9B6C-28CDF1C2DD95}" type="slidenum">
              <a:rPr kumimoji="1" lang="ja-JP" altLang="en-US" smtClean="0"/>
              <a:pPr/>
              <a:t>&lt;#&gt;</a:t>
            </a:fld>
            <a:endParaRPr kumimoji="1" lang="ja-JP" altLang="en-US"/>
          </a:p>
        </p:txBody>
      </p:sp>
      <p:sp>
        <p:nvSpPr>
          <p:cNvPr id="8" name="コンテンツ プレースホルダ 7"/>
          <p:cNvSpPr>
            <a:spLocks noGrp="1"/>
          </p:cNvSpPr>
          <p:nvPr>
            <p:ph sz="quarter" idx="1"/>
          </p:nvPr>
        </p:nvSpPr>
        <p:spPr>
          <a:xfrm>
            <a:off x="457200" y="1219200"/>
            <a:ext cx="8229600" cy="493776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ja-JP" altLang="en-US" smtClean="0"/>
              <a:t>マスタ テキストの書式設定</a:t>
            </a:r>
          </a:p>
        </p:txBody>
      </p:sp>
      <p:sp>
        <p:nvSpPr>
          <p:cNvPr id="4" name="日付プレースホルダ 3"/>
          <p:cNvSpPr>
            <a:spLocks noGrp="1"/>
          </p:cNvSpPr>
          <p:nvPr>
            <p:ph type="dt" sz="half" idx="10"/>
          </p:nvPr>
        </p:nvSpPr>
        <p:spPr>
          <a:xfrm>
            <a:off x="6400800" y="6355080"/>
            <a:ext cx="2286000" cy="365760"/>
          </a:xfrm>
        </p:spPr>
        <p:txBody>
          <a:bodyPr/>
          <a:lstStyle/>
          <a:p>
            <a:fld id="{01BD5BF0-5DCE-4451-B39B-AE0AB5A67B8F}" type="datetimeFigureOut">
              <a:rPr kumimoji="1" lang="ja-JP" altLang="en-US" smtClean="0"/>
              <a:pPr/>
              <a:t>2012/3/9</a:t>
            </a:fld>
            <a:endParaRPr kumimoji="1" lang="ja-JP" altLang="en-US"/>
          </a:p>
        </p:txBody>
      </p:sp>
      <p:sp>
        <p:nvSpPr>
          <p:cNvPr id="5" name="フッター プレースホルダ 4"/>
          <p:cNvSpPr>
            <a:spLocks noGrp="1"/>
          </p:cNvSpPr>
          <p:nvPr>
            <p:ph type="ftr" sz="quarter" idx="11"/>
          </p:nvPr>
        </p:nvSpPr>
        <p:spPr>
          <a:xfrm>
            <a:off x="2898648" y="6355080"/>
            <a:ext cx="3474720" cy="365760"/>
          </a:xfrm>
        </p:spPr>
        <p:txBody>
          <a:bodyPr/>
          <a:lstStyle/>
          <a:p>
            <a:endParaRPr kumimoji="1" lang="ja-JP" altLang="en-US"/>
          </a:p>
        </p:txBody>
      </p:sp>
      <p:sp>
        <p:nvSpPr>
          <p:cNvPr id="6" name="スライド番号プレースホルダ 5"/>
          <p:cNvSpPr>
            <a:spLocks noGrp="1"/>
          </p:cNvSpPr>
          <p:nvPr>
            <p:ph type="sldNum" sz="quarter" idx="12"/>
          </p:nvPr>
        </p:nvSpPr>
        <p:spPr>
          <a:xfrm>
            <a:off x="1069848" y="6355080"/>
            <a:ext cx="1520952" cy="365760"/>
          </a:xfrm>
        </p:spPr>
        <p:txBody>
          <a:bodyPr/>
          <a:lstStyle/>
          <a:p>
            <a:fld id="{D13B37A7-090E-434D-9B6C-28CDF1C2DD95}" type="slidenum">
              <a:rPr kumimoji="1" lang="ja-JP" altLang="en-US" smtClean="0"/>
              <a:pPr/>
              <a:t>&lt;#&gt;</a:t>
            </a:fld>
            <a:endParaRPr kumimoji="1" lang="ja-JP" altLang="en-US"/>
          </a:p>
        </p:txBody>
      </p:sp>
      <p:sp>
        <p:nvSpPr>
          <p:cNvPr id="7" name="正方形/長方形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正方形/長方形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 タイトルの書式設定</a:t>
            </a:r>
            <a:endParaRPr kumimoji="0" lang="en-US"/>
          </a:p>
        </p:txBody>
      </p:sp>
      <p:sp>
        <p:nvSpPr>
          <p:cNvPr id="5" name="日付プレースホルダ 4"/>
          <p:cNvSpPr>
            <a:spLocks noGrp="1"/>
          </p:cNvSpPr>
          <p:nvPr>
            <p:ph type="dt" sz="half" idx="10"/>
          </p:nvPr>
        </p:nvSpPr>
        <p:spPr/>
        <p:txBody>
          <a:bodyPr/>
          <a:lstStyle/>
          <a:p>
            <a:fld id="{01BD5BF0-5DCE-4451-B39B-AE0AB5A67B8F}" type="datetimeFigureOut">
              <a:rPr kumimoji="1" lang="ja-JP" altLang="en-US" smtClean="0"/>
              <a:pPr/>
              <a:t>2012/3/9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13B37A7-090E-434D-9B6C-28CDF1C2DD95}" type="slidenum">
              <a:rPr kumimoji="1" lang="ja-JP" altLang="en-US" smtClean="0"/>
              <a:pPr/>
              <a:t>&lt;#&gt;</a:t>
            </a:fld>
            <a:endParaRPr kumimoji="1" lang="ja-JP" altLang="en-US"/>
          </a:p>
        </p:txBody>
      </p:sp>
      <p:sp>
        <p:nvSpPr>
          <p:cNvPr id="9" name="コンテンツ プレースホルダ 8"/>
          <p:cNvSpPr>
            <a:spLocks noGrp="1"/>
          </p:cNvSpPr>
          <p:nvPr>
            <p:ph sz="quarter" idx="1"/>
          </p:nvPr>
        </p:nvSpPr>
        <p:spPr>
          <a:xfrm>
            <a:off x="457200" y="1219200"/>
            <a:ext cx="4041648" cy="493776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1" name="コンテンツ プレースホルダ 10"/>
          <p:cNvSpPr>
            <a:spLocks noGrp="1"/>
          </p:cNvSpPr>
          <p:nvPr>
            <p:ph sz="quarter" idx="2"/>
          </p:nvPr>
        </p:nvSpPr>
        <p:spPr>
          <a:xfrm>
            <a:off x="4632198" y="1216152"/>
            <a:ext cx="4041648" cy="493776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nchor="ctr"/>
          <a:lstStyle>
            <a:lvl1pPr>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4" name="テキスト プレースホルダ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smtClean="0"/>
              <a:t>マスタ テキストの書式設定</a:t>
            </a:r>
          </a:p>
        </p:txBody>
      </p:sp>
      <p:sp>
        <p:nvSpPr>
          <p:cNvPr id="7" name="日付プレースホルダ 6"/>
          <p:cNvSpPr>
            <a:spLocks noGrp="1"/>
          </p:cNvSpPr>
          <p:nvPr>
            <p:ph type="dt" sz="half" idx="10"/>
          </p:nvPr>
        </p:nvSpPr>
        <p:spPr/>
        <p:txBody>
          <a:bodyPr/>
          <a:lstStyle/>
          <a:p>
            <a:fld id="{01BD5BF0-5DCE-4451-B39B-AE0AB5A67B8F}" type="datetimeFigureOut">
              <a:rPr kumimoji="1" lang="ja-JP" altLang="en-US" smtClean="0"/>
              <a:pPr/>
              <a:t>2012/3/9</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D13B37A7-090E-434D-9B6C-28CDF1C2DD95}" type="slidenum">
              <a:rPr kumimoji="1" lang="ja-JP" altLang="en-US" smtClean="0"/>
              <a:pPr/>
              <a:t>&lt;#&gt;</a:t>
            </a:fld>
            <a:endParaRPr kumimoji="1" lang="ja-JP" altLang="en-US"/>
          </a:p>
        </p:txBody>
      </p:sp>
      <p:sp>
        <p:nvSpPr>
          <p:cNvPr id="11" name="コンテンツ プレースホルダ 10"/>
          <p:cNvSpPr>
            <a:spLocks noGrp="1"/>
          </p:cNvSpPr>
          <p:nvPr>
            <p:ph sz="quarter" idx="2"/>
          </p:nvPr>
        </p:nvSpPr>
        <p:spPr>
          <a:xfrm>
            <a:off x="457200" y="2133600"/>
            <a:ext cx="4038600" cy="40386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
        <p:nvSpPr>
          <p:cNvPr id="13" name="コンテンツ プレースホルダ 12"/>
          <p:cNvSpPr>
            <a:spLocks noGrp="1"/>
          </p:cNvSpPr>
          <p:nvPr>
            <p:ph sz="quarter" idx="4"/>
          </p:nvPr>
        </p:nvSpPr>
        <p:spPr>
          <a:xfrm>
            <a:off x="4648200" y="2133600"/>
            <a:ext cx="4038600" cy="40386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28600"/>
            <a:ext cx="8229600" cy="914400"/>
          </a:xfrm>
        </p:spPr>
        <p:txBody>
          <a:bodyPr/>
          <a:lstStyle/>
          <a:p>
            <a:r>
              <a:rPr kumimoji="0" lang="ja-JP" altLang="en-US" smtClean="0"/>
              <a:t>マスタ タイトルの書式設定</a:t>
            </a:r>
            <a:endParaRPr kumimoji="0" lang="en-US"/>
          </a:p>
        </p:txBody>
      </p:sp>
      <p:sp>
        <p:nvSpPr>
          <p:cNvPr id="3" name="日付プレースホルダ 2"/>
          <p:cNvSpPr>
            <a:spLocks noGrp="1"/>
          </p:cNvSpPr>
          <p:nvPr>
            <p:ph type="dt" sz="half" idx="10"/>
          </p:nvPr>
        </p:nvSpPr>
        <p:spPr/>
        <p:txBody>
          <a:bodyPr/>
          <a:lstStyle/>
          <a:p>
            <a:fld id="{01BD5BF0-5DCE-4451-B39B-AE0AB5A67B8F}" type="datetimeFigureOut">
              <a:rPr kumimoji="1" lang="ja-JP" altLang="en-US" smtClean="0"/>
              <a:pPr/>
              <a:t>2012/3/9</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D13B37A7-090E-434D-9B6C-28CDF1C2DD95}" type="slidenum">
              <a:rPr kumimoji="1" lang="ja-JP" altLang="en-US" smtClean="0"/>
              <a:pPr/>
              <a:t>&lt;#&gt;</a:t>
            </a:fld>
            <a:endParaRPr kumimoji="1" lang="ja-JP" alt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01BD5BF0-5DCE-4451-B39B-AE0AB5A67B8F}" type="datetimeFigureOut">
              <a:rPr kumimoji="1" lang="ja-JP" altLang="en-US" smtClean="0"/>
              <a:pPr/>
              <a:t>2012/3/9</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D13B37A7-090E-434D-9B6C-28CDF1C2DD95}" type="slidenum">
              <a:rPr kumimoji="1" lang="ja-JP" altLang="en-US" smtClean="0"/>
              <a:pPr/>
              <a:t>&lt;#&gt;</a:t>
            </a:fld>
            <a:endParaRPr kumimoji="1" lang="ja-JP" altLang="en-US"/>
          </a:p>
        </p:txBody>
      </p:sp>
      <p:sp>
        <p:nvSpPr>
          <p:cNvPr id="5" name="直線コネクタ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二等辺三角形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ja-JP" altLang="en-US" smtClean="0"/>
              <a:t>マスタ タイトルの書式設定</a:t>
            </a:r>
            <a:endParaRPr kumimoji="0" lang="en-US"/>
          </a:p>
        </p:txBody>
      </p:sp>
      <p:sp>
        <p:nvSpPr>
          <p:cNvPr id="3" name="テキスト プレースホルダ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p:txBody>
          <a:bodyPr/>
          <a:lstStyle/>
          <a:p>
            <a:fld id="{01BD5BF0-5DCE-4451-B39B-AE0AB5A67B8F}" type="datetimeFigureOut">
              <a:rPr kumimoji="1" lang="ja-JP" altLang="en-US" smtClean="0"/>
              <a:pPr/>
              <a:t>2012/3/9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13B37A7-090E-434D-9B6C-28CDF1C2DD95}" type="slidenum">
              <a:rPr kumimoji="1" lang="ja-JP" altLang="en-US" smtClean="0"/>
              <a:pPr/>
              <a:t>&lt;#&gt;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直線コネクタ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コンテンツ プレースホルダ 11"/>
          <p:cNvSpPr>
            <a:spLocks noGrp="1"/>
          </p:cNvSpPr>
          <p:nvPr>
            <p:ph sz="quarter" idx="1"/>
          </p:nvPr>
        </p:nvSpPr>
        <p:spPr>
          <a:xfrm>
            <a:off x="304800" y="304800"/>
            <a:ext cx="5715000" cy="5715000"/>
          </a:xfrm>
        </p:spPr>
        <p:txBody>
          <a:bodyPr/>
          <a:lstStyle/>
          <a:p>
            <a:pPr lvl="0" eaLnBrk="1" latinLnBrk="0" hangingPunct="1"/>
            <a:r>
              <a:rPr lang="ja-JP" altLang="en-US" smtClean="0"/>
              <a:t>マスタ テキストの書式設定</a:t>
            </a:r>
          </a:p>
          <a:p>
            <a:pPr lvl="1" eaLnBrk="1" latinLnBrk="0" hangingPunct="1"/>
            <a:r>
              <a:rPr lang="ja-JP" altLang="en-US" smtClean="0"/>
              <a:t>第 </a:t>
            </a:r>
            <a:r>
              <a:rPr lang="en-US" altLang="ja-JP" smtClean="0"/>
              <a:t>2 </a:t>
            </a:r>
            <a:r>
              <a:rPr lang="ja-JP" altLang="en-US" smtClean="0"/>
              <a:t>レベル</a:t>
            </a:r>
          </a:p>
          <a:p>
            <a:pPr lvl="2" eaLnBrk="1" latinLnBrk="0" hangingPunct="1"/>
            <a:r>
              <a:rPr lang="ja-JP" altLang="en-US" smtClean="0"/>
              <a:t>第 </a:t>
            </a:r>
            <a:r>
              <a:rPr lang="en-US" altLang="ja-JP" smtClean="0"/>
              <a:t>3 </a:t>
            </a:r>
            <a:r>
              <a:rPr lang="ja-JP" altLang="en-US" smtClean="0"/>
              <a:t>レベル</a:t>
            </a:r>
          </a:p>
          <a:p>
            <a:pPr lvl="3" eaLnBrk="1" latinLnBrk="0" hangingPunct="1"/>
            <a:r>
              <a:rPr lang="ja-JP" altLang="en-US" smtClean="0"/>
              <a:t>第 </a:t>
            </a:r>
            <a:r>
              <a:rPr lang="en-US" altLang="ja-JP" smtClean="0"/>
              <a:t>4 </a:t>
            </a:r>
            <a:r>
              <a:rPr lang="ja-JP" altLang="en-US" smtClean="0"/>
              <a:t>レベル</a:t>
            </a:r>
          </a:p>
          <a:p>
            <a:pPr lvl="4" eaLnBrk="1" latinLnBrk="0" hangingPunct="1"/>
            <a:r>
              <a:rPr lang="ja-JP" altLang="en-US" smtClean="0"/>
              <a:t>第 </a:t>
            </a:r>
            <a:r>
              <a:rPr lang="en-US" altLang="ja-JP" smtClean="0"/>
              <a:t>5 </a:t>
            </a:r>
            <a:r>
              <a:rPr lang="ja-JP" altLang="en-US" smtClean="0"/>
              <a:t>レベル</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ja-JP" altLang="en-US" smtClean="0"/>
              <a:t>マスタ タイトルの書式設定</a:t>
            </a:r>
            <a:endParaRPr kumimoji="0" lang="en-US"/>
          </a:p>
        </p:txBody>
      </p:sp>
      <p:sp>
        <p:nvSpPr>
          <p:cNvPr id="3" name="図プレースホルダ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ja-JP" altLang="en-US" smtClean="0"/>
              <a:t>アイコンをクリックして図を追加</a:t>
            </a:r>
            <a:endParaRPr kumimoji="0" lang="en-US" dirty="0"/>
          </a:p>
        </p:txBody>
      </p:sp>
      <p:sp>
        <p:nvSpPr>
          <p:cNvPr id="4" name="テキスト プレースホルダ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ja-JP" altLang="en-US" smtClean="0"/>
              <a:t>マスタ テキストの書式設定</a:t>
            </a:r>
          </a:p>
        </p:txBody>
      </p:sp>
      <p:sp>
        <p:nvSpPr>
          <p:cNvPr id="5" name="日付プレースホルダ 4"/>
          <p:cNvSpPr>
            <a:spLocks noGrp="1"/>
          </p:cNvSpPr>
          <p:nvPr>
            <p:ph type="dt" sz="half" idx="10"/>
          </p:nvPr>
        </p:nvSpPr>
        <p:spPr/>
        <p:txBody>
          <a:bodyPr/>
          <a:lstStyle/>
          <a:p>
            <a:fld id="{01BD5BF0-5DCE-4451-B39B-AE0AB5A67B8F}" type="datetimeFigureOut">
              <a:rPr kumimoji="1" lang="ja-JP" altLang="en-US" smtClean="0"/>
              <a:pPr/>
              <a:t>2012/3/9</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D13B37A7-090E-434D-9B6C-28CDF1C2DD95}" type="slidenum">
              <a:rPr kumimoji="1" lang="ja-JP" altLang="en-US" smtClean="0"/>
              <a:pPr/>
              <a:t>&lt;#&gt;</a:t>
            </a:fld>
            <a:endParaRPr kumimoji="1" lang="ja-JP" altLang="en-US"/>
          </a:p>
        </p:txBody>
      </p:sp>
      <p:sp>
        <p:nvSpPr>
          <p:cNvPr id="8" name="直線コネクタ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二等辺三角形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正方形/長方形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タイトル プレースホルダ 21"/>
          <p:cNvSpPr>
            <a:spLocks noGrp="1"/>
          </p:cNvSpPr>
          <p:nvPr>
            <p:ph type="title"/>
          </p:nvPr>
        </p:nvSpPr>
        <p:spPr>
          <a:xfrm>
            <a:off x="457200" y="152400"/>
            <a:ext cx="8229600" cy="990600"/>
          </a:xfrm>
          <a:prstGeom prst="rect">
            <a:avLst/>
          </a:prstGeom>
        </p:spPr>
        <p:txBody>
          <a:bodyPr vert="horz" anchor="b" anchorCtr="0">
            <a:normAutofit/>
          </a:bodyPr>
          <a:lstStyle/>
          <a:p>
            <a:r>
              <a:rPr kumimoji="0" lang="ja-JP" altLang="en-US" smtClean="0"/>
              <a:t>マスタ タイトルの書式設定</a:t>
            </a:r>
            <a:endParaRPr kumimoji="0" lang="en-US"/>
          </a:p>
        </p:txBody>
      </p:sp>
      <p:sp>
        <p:nvSpPr>
          <p:cNvPr id="13" name="テキスト プレースホルダ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ja-JP" altLang="en-US" smtClean="0"/>
              <a:t>マスタ テキストの書式設定</a:t>
            </a:r>
          </a:p>
          <a:p>
            <a:pPr lvl="1" eaLnBrk="1" latinLnBrk="0" hangingPunct="1"/>
            <a:r>
              <a:rPr kumimoji="0" lang="ja-JP" altLang="en-US" smtClean="0"/>
              <a:t>第 </a:t>
            </a:r>
            <a:r>
              <a:rPr kumimoji="0" lang="en-US" altLang="ja-JP" smtClean="0"/>
              <a:t>2 </a:t>
            </a:r>
            <a:r>
              <a:rPr kumimoji="0" lang="ja-JP" altLang="en-US" smtClean="0"/>
              <a:t>レベル</a:t>
            </a:r>
          </a:p>
          <a:p>
            <a:pPr lvl="2" eaLnBrk="1" latinLnBrk="0" hangingPunct="1"/>
            <a:r>
              <a:rPr kumimoji="0" lang="ja-JP" altLang="en-US" smtClean="0"/>
              <a:t>第 </a:t>
            </a:r>
            <a:r>
              <a:rPr kumimoji="0" lang="en-US" altLang="ja-JP" smtClean="0"/>
              <a:t>3 </a:t>
            </a:r>
            <a:r>
              <a:rPr kumimoji="0" lang="ja-JP" altLang="en-US" smtClean="0"/>
              <a:t>レベル</a:t>
            </a:r>
          </a:p>
          <a:p>
            <a:pPr lvl="3" eaLnBrk="1" latinLnBrk="0" hangingPunct="1"/>
            <a:r>
              <a:rPr kumimoji="0" lang="ja-JP" altLang="en-US" smtClean="0"/>
              <a:t>第 </a:t>
            </a:r>
            <a:r>
              <a:rPr kumimoji="0" lang="en-US" altLang="ja-JP" smtClean="0"/>
              <a:t>4 </a:t>
            </a:r>
            <a:r>
              <a:rPr kumimoji="0" lang="ja-JP" altLang="en-US" smtClean="0"/>
              <a:t>レベル</a:t>
            </a:r>
          </a:p>
          <a:p>
            <a:pPr lvl="4" eaLnBrk="1" latinLnBrk="0" hangingPunct="1"/>
            <a:r>
              <a:rPr kumimoji="0" lang="ja-JP" altLang="en-US" smtClean="0"/>
              <a:t>第 </a:t>
            </a:r>
            <a:r>
              <a:rPr kumimoji="0" lang="en-US" altLang="ja-JP" smtClean="0"/>
              <a:t>5 </a:t>
            </a:r>
            <a:r>
              <a:rPr kumimoji="0" lang="ja-JP" altLang="en-US" smtClean="0"/>
              <a:t>レベル</a:t>
            </a:r>
            <a:endParaRPr kumimoji="0" lang="en-US"/>
          </a:p>
        </p:txBody>
      </p:sp>
      <p:sp>
        <p:nvSpPr>
          <p:cNvPr id="14" name="日付プレースホルダ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01BD5BF0-5DCE-4451-B39B-AE0AB5A67B8F}" type="datetimeFigureOut">
              <a:rPr kumimoji="1" lang="ja-JP" altLang="en-US" smtClean="0"/>
              <a:pPr/>
              <a:t>2012/3/9</a:t>
            </a:fld>
            <a:endParaRPr kumimoji="1" lang="ja-JP" altLang="en-US"/>
          </a:p>
        </p:txBody>
      </p:sp>
      <p:sp>
        <p:nvSpPr>
          <p:cNvPr id="3" name="フッター プレースホルダ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endParaRPr kumimoji="1" lang="ja-JP" altLang="en-US"/>
          </a:p>
        </p:txBody>
      </p:sp>
      <p:sp>
        <p:nvSpPr>
          <p:cNvPr id="23" name="スライド番号プレースホルダ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fld id="{D13B37A7-090E-434D-9B6C-28CDF1C2DD95}" type="slidenum">
              <a:rPr kumimoji="1" lang="ja-JP" altLang="en-US" smtClean="0"/>
              <a:pPr/>
              <a:t>&lt;#&gt;</a:t>
            </a:fld>
            <a:endParaRPr kumimoji="1" lang="ja-JP" altLang="en-US"/>
          </a:p>
        </p:txBody>
      </p:sp>
      <p:sp>
        <p:nvSpPr>
          <p:cNvPr id="28" name="直線コネクタ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直線コネクタ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二等辺三角形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l" rtl="0" eaLnBrk="1" latinLnBrk="0" hangingPunct="1">
        <a:spcBef>
          <a:spcPct val="0"/>
        </a:spcBef>
        <a:buNone/>
        <a:defRPr kumimoji="1"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1"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1"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1"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1"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1"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1"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1"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1"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1" lang="en-US" sz="1200" kern="1200" smtClean="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7.bin"/><Relationship Id="rId5" Type="http://schemas.openxmlformats.org/officeDocument/2006/relationships/oleObject" Target="../embeddings/oleObject6.bin"/><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6.vml"/><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oleObject" Target="../embeddings/oleObject9.bin"/><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8.vml"/><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8" Type="http://schemas.openxmlformats.org/officeDocument/2006/relationships/image" Target="../media/image41.gif"/><Relationship Id="rId3" Type="http://schemas.openxmlformats.org/officeDocument/2006/relationships/notesSlide" Target="../notesSlides/notesSlide20.xml"/><Relationship Id="rId7" Type="http://schemas.openxmlformats.org/officeDocument/2006/relationships/oleObject" Target="../embeddings/oleObject15.bin"/><Relationship Id="rId12"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4.bin"/><Relationship Id="rId11" Type="http://schemas.openxmlformats.org/officeDocument/2006/relationships/oleObject" Target="../embeddings/oleObject18.bin"/><Relationship Id="rId5" Type="http://schemas.openxmlformats.org/officeDocument/2006/relationships/oleObject" Target="../embeddings/oleObject13.bin"/><Relationship Id="rId10" Type="http://schemas.openxmlformats.org/officeDocument/2006/relationships/oleObject" Target="../embeddings/oleObject17.bin"/><Relationship Id="rId4" Type="http://schemas.openxmlformats.org/officeDocument/2006/relationships/image" Target="../media/image40.gif"/><Relationship Id="rId9" Type="http://schemas.openxmlformats.org/officeDocument/2006/relationships/oleObject" Target="../embeddings/oleObject16.bin"/></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11.v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5.xml"/><Relationship Id="rId1" Type="http://schemas.openxmlformats.org/officeDocument/2006/relationships/vmlDrawing" Target="../drawings/vmlDrawing12.v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oleObject" Target="../embeddings/oleObject21.bin"/><Relationship Id="rId5" Type="http://schemas.openxmlformats.org/officeDocument/2006/relationships/oleObject" Target="../embeddings/oleObject20.bin"/><Relationship Id="rId4" Type="http://schemas.openxmlformats.org/officeDocument/2006/relationships/oleObject" Target="../embeddings/oleObject19.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6.xml"/><Relationship Id="rId1" Type="http://schemas.openxmlformats.org/officeDocument/2006/relationships/vmlDrawing" Target="../drawings/vmlDrawing14.vml"/></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image" Target="../media/image56.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4.xml"/><Relationship Id="rId7" Type="http://schemas.openxmlformats.org/officeDocument/2006/relationships/image" Target="../media/image12.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1.jpeg"/><Relationship Id="rId5" Type="http://schemas.openxmlformats.org/officeDocument/2006/relationships/oleObject" Target="../embeddings/oleObject3.bin"/><Relationship Id="rId10" Type="http://schemas.openxmlformats.org/officeDocument/2006/relationships/image" Target="../media/image15.jpeg"/><Relationship Id="rId4" Type="http://schemas.openxmlformats.org/officeDocument/2006/relationships/oleObject" Target="../embeddings/oleObject2.bin"/><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3.v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コンテンツ プレースホルダ 5" descr="UN100_906ms.bmp"/>
          <p:cNvPicPr>
            <a:picLocks noChangeAspect="1"/>
          </p:cNvPicPr>
          <p:nvPr/>
        </p:nvPicPr>
        <p:blipFill>
          <a:blip r:embed="rId3" cstate="print"/>
          <a:stretch>
            <a:fillRect/>
          </a:stretch>
        </p:blipFill>
        <p:spPr>
          <a:xfrm rot="-5400000">
            <a:off x="2186879" y="-180258"/>
            <a:ext cx="2492897" cy="2853409"/>
          </a:xfrm>
          <a:prstGeom prst="rect">
            <a:avLst/>
          </a:prstGeom>
        </p:spPr>
      </p:pic>
      <p:pic>
        <p:nvPicPr>
          <p:cNvPr id="14337" name="Picture 1"/>
          <p:cNvPicPr>
            <a:picLocks noChangeArrowheads="1"/>
          </p:cNvPicPr>
          <p:nvPr/>
        </p:nvPicPr>
        <p:blipFill>
          <a:blip r:embed="rId4" cstate="print"/>
          <a:srcRect/>
          <a:stretch>
            <a:fillRect/>
          </a:stretch>
        </p:blipFill>
        <p:spPr bwMode="auto">
          <a:xfrm>
            <a:off x="7020488" y="260648"/>
            <a:ext cx="1944000" cy="1969200"/>
          </a:xfrm>
          <a:prstGeom prst="rect">
            <a:avLst/>
          </a:prstGeom>
          <a:noFill/>
          <a:ln w="9525">
            <a:noFill/>
            <a:miter lim="800000"/>
            <a:headEnd/>
            <a:tailEnd/>
          </a:ln>
        </p:spPr>
      </p:pic>
      <p:pic>
        <p:nvPicPr>
          <p:cNvPr id="8" name="Picture 2"/>
          <p:cNvPicPr>
            <a:picLocks noChangeAspect="1" noChangeArrowheads="1"/>
          </p:cNvPicPr>
          <p:nvPr/>
        </p:nvPicPr>
        <p:blipFill>
          <a:blip r:embed="rId5" cstate="print"/>
          <a:srcRect/>
          <a:stretch>
            <a:fillRect/>
          </a:stretch>
        </p:blipFill>
        <p:spPr bwMode="auto">
          <a:xfrm>
            <a:off x="7236296" y="5805264"/>
            <a:ext cx="1026001" cy="944573"/>
          </a:xfrm>
          <a:prstGeom prst="rect">
            <a:avLst/>
          </a:prstGeom>
          <a:noFill/>
          <a:ln w="6350">
            <a:solidFill>
              <a:schemeClr val="accent2">
                <a:lumMod val="75000"/>
              </a:schemeClr>
            </a:solidFill>
            <a:miter lim="800000"/>
            <a:headEnd/>
            <a:tailEnd/>
          </a:ln>
        </p:spPr>
      </p:pic>
      <p:sp>
        <p:nvSpPr>
          <p:cNvPr id="9" name="タイトル 8"/>
          <p:cNvSpPr>
            <a:spLocks noGrp="1"/>
          </p:cNvSpPr>
          <p:nvPr>
            <p:ph type="ctrTitle"/>
          </p:nvPr>
        </p:nvSpPr>
        <p:spPr>
          <a:xfrm>
            <a:off x="1115616" y="3878560"/>
            <a:ext cx="7128792" cy="990600"/>
          </a:xfrm>
        </p:spPr>
        <p:txBody>
          <a:bodyPr>
            <a:normAutofit/>
          </a:bodyPr>
          <a:lstStyle/>
          <a:p>
            <a:r>
              <a:rPr kumimoji="1" lang="en-US" altLang="ja-JP" sz="2850" dirty="0" smtClean="0">
                <a:latin typeface="Iskoola Pota" pitchFamily="34" charset="0"/>
                <a:cs typeface="Iskoola Pota" pitchFamily="34" charset="0"/>
              </a:rPr>
              <a:t>Formation and Evolution of </a:t>
            </a:r>
            <a:r>
              <a:rPr kumimoji="1" lang="en-US" altLang="ja-JP" sz="2850" dirty="0" err="1" smtClean="0">
                <a:latin typeface="Iskoola Pota" pitchFamily="34" charset="0"/>
                <a:cs typeface="Iskoola Pota" pitchFamily="34" charset="0"/>
              </a:rPr>
              <a:t>BH+Disk</a:t>
            </a:r>
            <a:r>
              <a:rPr kumimoji="1" lang="en-US" altLang="ja-JP" sz="2850" dirty="0" smtClean="0">
                <a:latin typeface="Iskoola Pota" pitchFamily="34" charset="0"/>
                <a:cs typeface="Iskoola Pota" pitchFamily="34" charset="0"/>
              </a:rPr>
              <a:t> </a:t>
            </a:r>
            <a:br>
              <a:rPr kumimoji="1" lang="en-US" altLang="ja-JP" sz="2850" dirty="0" smtClean="0">
                <a:latin typeface="Iskoola Pota" pitchFamily="34" charset="0"/>
                <a:cs typeface="Iskoola Pota" pitchFamily="34" charset="0"/>
              </a:rPr>
            </a:br>
            <a:r>
              <a:rPr kumimoji="1" lang="en-US" altLang="ja-JP" sz="2850" dirty="0" smtClean="0">
                <a:latin typeface="Iskoola Pota" pitchFamily="34" charset="0"/>
                <a:cs typeface="Iskoola Pota" pitchFamily="34" charset="0"/>
              </a:rPr>
              <a:t>in Stellar Core Collapse </a:t>
            </a:r>
            <a:endParaRPr kumimoji="1" lang="ja-JP" altLang="en-US" sz="2850" dirty="0">
              <a:latin typeface="Iskoola Pota" pitchFamily="34" charset="0"/>
              <a:cs typeface="Iskoola Pota" pitchFamily="34" charset="0"/>
            </a:endParaRPr>
          </a:p>
        </p:txBody>
      </p:sp>
      <p:sp>
        <p:nvSpPr>
          <p:cNvPr id="10" name="サブタイトル 9"/>
          <p:cNvSpPr>
            <a:spLocks noGrp="1"/>
          </p:cNvSpPr>
          <p:nvPr>
            <p:ph type="subTitle" idx="1"/>
          </p:nvPr>
        </p:nvSpPr>
        <p:spPr>
          <a:xfrm>
            <a:off x="1314400" y="5199856"/>
            <a:ext cx="6858000" cy="533400"/>
          </a:xfrm>
        </p:spPr>
        <p:txBody>
          <a:bodyPr>
            <a:normAutofit/>
          </a:bodyPr>
          <a:lstStyle/>
          <a:p>
            <a:r>
              <a:rPr kumimoji="1" lang="en-US" altLang="ja-JP" sz="2200" dirty="0" err="1" smtClean="0">
                <a:latin typeface="Iskoola Pota" pitchFamily="34" charset="0"/>
                <a:cs typeface="Iskoola Pota" pitchFamily="34" charset="0"/>
              </a:rPr>
              <a:t>Yuichiro</a:t>
            </a:r>
            <a:r>
              <a:rPr kumimoji="1" lang="en-US" altLang="ja-JP" sz="2200" dirty="0" smtClean="0">
                <a:latin typeface="Iskoola Pota" pitchFamily="34" charset="0"/>
                <a:cs typeface="Iskoola Pota" pitchFamily="34" charset="0"/>
              </a:rPr>
              <a:t> </a:t>
            </a:r>
            <a:r>
              <a:rPr kumimoji="1" lang="en-US" altLang="ja-JP" sz="2200" dirty="0" err="1" smtClean="0">
                <a:latin typeface="Iskoola Pota" pitchFamily="34" charset="0"/>
                <a:cs typeface="Iskoola Pota" pitchFamily="34" charset="0"/>
              </a:rPr>
              <a:t>Sekiguchi</a:t>
            </a:r>
            <a:r>
              <a:rPr lang="en-US" altLang="ja-JP" sz="2200" dirty="0" smtClean="0">
                <a:latin typeface="Iskoola Pota" pitchFamily="34" charset="0"/>
                <a:cs typeface="Iskoola Pota" pitchFamily="34" charset="0"/>
              </a:rPr>
              <a:t> (YITP) </a:t>
            </a:r>
            <a:endParaRPr kumimoji="1" lang="en-US" altLang="ja-JP" sz="2200" dirty="0" smtClean="0">
              <a:latin typeface="Iskoola Pota" pitchFamily="34" charset="0"/>
              <a:cs typeface="Iskoola Pota" pitchFamily="34" charset="0"/>
            </a:endParaRPr>
          </a:p>
        </p:txBody>
      </p:sp>
      <p:pic>
        <p:nvPicPr>
          <p:cNvPr id="260097" name="Picture 1"/>
          <p:cNvPicPr>
            <a:picLocks noChangeAspect="1" noChangeArrowheads="1"/>
          </p:cNvPicPr>
          <p:nvPr/>
        </p:nvPicPr>
        <p:blipFill>
          <a:blip r:embed="rId6" cstate="print"/>
          <a:srcRect/>
          <a:stretch>
            <a:fillRect/>
          </a:stretch>
        </p:blipFill>
        <p:spPr bwMode="auto">
          <a:xfrm>
            <a:off x="4860032" y="260648"/>
            <a:ext cx="1944216" cy="194421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Three Initial Models</a:t>
            </a:r>
            <a:endParaRPr kumimoji="1" lang="ja-JP" altLang="en-US" dirty="0"/>
          </a:p>
        </p:txBody>
      </p:sp>
      <p:sp>
        <p:nvSpPr>
          <p:cNvPr id="3" name="コンテンツ プレースホルダ 2"/>
          <p:cNvSpPr>
            <a:spLocks noGrp="1"/>
          </p:cNvSpPr>
          <p:nvPr>
            <p:ph sz="quarter" idx="1"/>
          </p:nvPr>
        </p:nvSpPr>
        <p:spPr>
          <a:xfrm>
            <a:off x="457200" y="1219200"/>
            <a:ext cx="8507288" cy="4937760"/>
          </a:xfrm>
        </p:spPr>
        <p:txBody>
          <a:bodyPr>
            <a:normAutofit/>
          </a:bodyPr>
          <a:lstStyle/>
          <a:p>
            <a:r>
              <a:rPr lang="en-US" altLang="ja-JP" sz="2300" dirty="0" smtClean="0">
                <a:latin typeface="Comic Sans MS" pitchFamily="66" charset="0"/>
              </a:rPr>
              <a:t>Evolution path is characterized by central entropy (mass)</a:t>
            </a:r>
            <a:endParaRPr kumimoji="1" lang="ja-JP" altLang="en-US" sz="2300" dirty="0">
              <a:latin typeface="Comic Sans MS" pitchFamily="66" charset="0"/>
            </a:endParaRPr>
          </a:p>
        </p:txBody>
      </p:sp>
      <p:pic>
        <p:nvPicPr>
          <p:cNvPr id="8" name="図 7" descr="rho-T-plane2.png"/>
          <p:cNvPicPr>
            <a:picLocks noChangeAspect="1"/>
          </p:cNvPicPr>
          <p:nvPr/>
        </p:nvPicPr>
        <p:blipFill>
          <a:blip r:embed="rId3" cstate="print"/>
          <a:stretch>
            <a:fillRect/>
          </a:stretch>
        </p:blipFill>
        <p:spPr>
          <a:xfrm>
            <a:off x="755576" y="1678841"/>
            <a:ext cx="7344816" cy="5062527"/>
          </a:xfrm>
          <a:prstGeom prst="rect">
            <a:avLst/>
          </a:prstGeom>
        </p:spPr>
      </p:pic>
      <p:grpSp>
        <p:nvGrpSpPr>
          <p:cNvPr id="12" name="グループ化 11"/>
          <p:cNvGrpSpPr/>
          <p:nvPr/>
        </p:nvGrpSpPr>
        <p:grpSpPr>
          <a:xfrm>
            <a:off x="1691680" y="2638653"/>
            <a:ext cx="6336704" cy="2446531"/>
            <a:chOff x="1691680" y="2638653"/>
            <a:chExt cx="6336704" cy="2446531"/>
          </a:xfrm>
        </p:grpSpPr>
        <p:sp>
          <p:nvSpPr>
            <p:cNvPr id="9" name="テキスト ボックス 8"/>
            <p:cNvSpPr txBox="1"/>
            <p:nvPr/>
          </p:nvSpPr>
          <p:spPr>
            <a:xfrm>
              <a:off x="5868144" y="4438853"/>
              <a:ext cx="2160240" cy="646331"/>
            </a:xfrm>
            <a:prstGeom prst="rect">
              <a:avLst/>
            </a:prstGeom>
            <a:noFill/>
            <a:ln>
              <a:solidFill>
                <a:srgbClr val="0000FF"/>
              </a:solidFill>
            </a:ln>
          </p:spPr>
          <p:txBody>
            <a:bodyPr wrap="square" rtlCol="0">
              <a:spAutoFit/>
            </a:bodyPr>
            <a:lstStyle/>
            <a:p>
              <a:r>
                <a:rPr lang="en-US" altLang="ja-JP" b="1" dirty="0" smtClean="0">
                  <a:latin typeface="Times New Roman" pitchFamily="18" charset="0"/>
                  <a:cs typeface="Times New Roman" pitchFamily="18" charset="0"/>
                </a:rPr>
                <a:t>Electron degenerate pressure dominant</a:t>
              </a:r>
              <a:endParaRPr kumimoji="1" lang="ja-JP" altLang="en-US" b="1" dirty="0" smtClean="0">
                <a:latin typeface="Times New Roman" pitchFamily="18" charset="0"/>
                <a:cs typeface="Times New Roman" pitchFamily="18" charset="0"/>
              </a:endParaRPr>
            </a:p>
          </p:txBody>
        </p:sp>
        <p:sp>
          <p:nvSpPr>
            <p:cNvPr id="10" name="テキスト ボックス 9"/>
            <p:cNvSpPr txBox="1"/>
            <p:nvPr/>
          </p:nvSpPr>
          <p:spPr>
            <a:xfrm>
              <a:off x="4139952" y="3574757"/>
              <a:ext cx="1512168" cy="646331"/>
            </a:xfrm>
            <a:prstGeom prst="rect">
              <a:avLst/>
            </a:prstGeom>
            <a:noFill/>
            <a:ln>
              <a:solidFill>
                <a:srgbClr val="FF0000"/>
              </a:solidFill>
            </a:ln>
          </p:spPr>
          <p:txBody>
            <a:bodyPr wrap="square" rtlCol="0">
              <a:spAutoFit/>
            </a:bodyPr>
            <a:lstStyle/>
            <a:p>
              <a:r>
                <a:rPr lang="en-US" altLang="ja-JP" b="1" dirty="0" smtClean="0">
                  <a:latin typeface="Times New Roman" pitchFamily="18" charset="0"/>
                  <a:cs typeface="Times New Roman" pitchFamily="18" charset="0"/>
                </a:rPr>
                <a:t>Gas pressure dominant</a:t>
              </a:r>
              <a:endParaRPr kumimoji="1" lang="ja-JP" altLang="en-US" b="1" dirty="0" smtClean="0">
                <a:latin typeface="Times New Roman" pitchFamily="18" charset="0"/>
                <a:cs typeface="Times New Roman" pitchFamily="18" charset="0"/>
              </a:endParaRPr>
            </a:p>
          </p:txBody>
        </p:sp>
        <p:sp>
          <p:nvSpPr>
            <p:cNvPr id="11" name="テキスト ボックス 10"/>
            <p:cNvSpPr txBox="1"/>
            <p:nvPr/>
          </p:nvSpPr>
          <p:spPr>
            <a:xfrm>
              <a:off x="1691680" y="2638653"/>
              <a:ext cx="2016224" cy="630942"/>
            </a:xfrm>
            <a:prstGeom prst="rect">
              <a:avLst/>
            </a:prstGeom>
            <a:noFill/>
            <a:ln>
              <a:solidFill>
                <a:srgbClr val="00863D"/>
              </a:solidFill>
            </a:ln>
          </p:spPr>
          <p:txBody>
            <a:bodyPr wrap="square" rtlCol="0">
              <a:spAutoFit/>
            </a:bodyPr>
            <a:lstStyle/>
            <a:p>
              <a:r>
                <a:rPr lang="en-US" altLang="ja-JP" sz="1750" b="1" dirty="0" smtClean="0">
                  <a:latin typeface="Times New Roman" pitchFamily="18" charset="0"/>
                  <a:cs typeface="Times New Roman" pitchFamily="18" charset="0"/>
                </a:rPr>
                <a:t>Radiation pressure dominant</a:t>
              </a:r>
              <a:endParaRPr kumimoji="1" lang="ja-JP" altLang="en-US" sz="1750" b="1" dirty="0" smtClean="0">
                <a:latin typeface="Times New Roman" pitchFamily="18" charset="0"/>
                <a:cs typeface="Times New Roman" pitchFamily="18" charset="0"/>
              </a:endParaRPr>
            </a:p>
          </p:txBody>
        </p:sp>
      </p:grpSp>
      <p:grpSp>
        <p:nvGrpSpPr>
          <p:cNvPr id="18" name="グループ化 17"/>
          <p:cNvGrpSpPr/>
          <p:nvPr/>
        </p:nvGrpSpPr>
        <p:grpSpPr>
          <a:xfrm>
            <a:off x="4427984" y="4616261"/>
            <a:ext cx="3168352" cy="1189003"/>
            <a:chOff x="4860032" y="4725144"/>
            <a:chExt cx="3168352" cy="1189003"/>
          </a:xfrm>
        </p:grpSpPr>
        <p:cxnSp>
          <p:nvCxnSpPr>
            <p:cNvPr id="14" name="直線矢印コネクタ 13"/>
            <p:cNvCxnSpPr/>
            <p:nvPr/>
          </p:nvCxnSpPr>
          <p:spPr>
            <a:xfrm flipV="1">
              <a:off x="5076056" y="4725144"/>
              <a:ext cx="2952328" cy="1189003"/>
            </a:xfrm>
            <a:prstGeom prst="straightConnector1">
              <a:avLst/>
            </a:prstGeom>
            <a:ln w="825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4860032" y="5158933"/>
              <a:ext cx="1512168" cy="646331"/>
            </a:xfrm>
            <a:prstGeom prst="rect">
              <a:avLst/>
            </a:prstGeom>
            <a:noFill/>
          </p:spPr>
          <p:txBody>
            <a:bodyPr wrap="square" rtlCol="0">
              <a:spAutoFit/>
            </a:bodyPr>
            <a:lstStyle/>
            <a:p>
              <a:r>
                <a:rPr kumimoji="1" lang="en-US" altLang="ja-JP" b="1" dirty="0" smtClean="0">
                  <a:latin typeface="Times New Roman" pitchFamily="18" charset="0"/>
                  <a:cs typeface="Times New Roman" pitchFamily="18" charset="0"/>
                </a:rPr>
                <a:t>Ordinary SN Core</a:t>
              </a:r>
              <a:endParaRPr kumimoji="1" lang="ja-JP" altLang="en-US" b="1" dirty="0" smtClean="0">
                <a:latin typeface="Times New Roman" pitchFamily="18" charset="0"/>
                <a:cs typeface="Times New Roman" pitchFamily="18" charset="0"/>
              </a:endParaRPr>
            </a:p>
          </p:txBody>
        </p:sp>
      </p:grpSp>
      <p:cxnSp>
        <p:nvCxnSpPr>
          <p:cNvPr id="21" name="直線矢印コネクタ 20"/>
          <p:cNvCxnSpPr/>
          <p:nvPr/>
        </p:nvCxnSpPr>
        <p:spPr>
          <a:xfrm flipV="1">
            <a:off x="3203848" y="2348880"/>
            <a:ext cx="4392488" cy="2952328"/>
          </a:xfrm>
          <a:prstGeom prst="straightConnector1">
            <a:avLst/>
          </a:prstGeom>
          <a:ln w="825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26" name="グループ化 25"/>
          <p:cNvGrpSpPr/>
          <p:nvPr/>
        </p:nvGrpSpPr>
        <p:grpSpPr>
          <a:xfrm>
            <a:off x="1835696" y="1844824"/>
            <a:ext cx="4392488" cy="2952328"/>
            <a:chOff x="1835696" y="1700808"/>
            <a:chExt cx="4392488" cy="2952328"/>
          </a:xfrm>
        </p:grpSpPr>
        <p:cxnSp>
          <p:nvCxnSpPr>
            <p:cNvPr id="24" name="直線矢印コネクタ 23"/>
            <p:cNvCxnSpPr/>
            <p:nvPr/>
          </p:nvCxnSpPr>
          <p:spPr>
            <a:xfrm flipV="1">
              <a:off x="1835696" y="1700808"/>
              <a:ext cx="4392488" cy="2952328"/>
            </a:xfrm>
            <a:prstGeom prst="straightConnector1">
              <a:avLst/>
            </a:prstGeom>
            <a:ln w="825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3923928" y="1700808"/>
              <a:ext cx="1800200" cy="707886"/>
            </a:xfrm>
            <a:prstGeom prst="rect">
              <a:avLst/>
            </a:prstGeom>
            <a:noFill/>
          </p:spPr>
          <p:txBody>
            <a:bodyPr wrap="square" rtlCol="0">
              <a:spAutoFit/>
            </a:bodyPr>
            <a:lstStyle/>
            <a:p>
              <a:r>
                <a:rPr lang="en-US" altLang="ja-JP" sz="2000" b="1" u="sng" dirty="0" smtClean="0">
                  <a:solidFill>
                    <a:srgbClr val="A52B37"/>
                  </a:solidFill>
                  <a:latin typeface="Times New Roman" pitchFamily="18" charset="0"/>
                  <a:cs typeface="Times New Roman" pitchFamily="18" charset="0"/>
                </a:rPr>
                <a:t>More Massive Stellar</a:t>
              </a:r>
              <a:r>
                <a:rPr kumimoji="1" lang="en-US" altLang="ja-JP" sz="2000" b="1" u="sng" dirty="0" smtClean="0">
                  <a:solidFill>
                    <a:srgbClr val="A52B37"/>
                  </a:solidFill>
                  <a:latin typeface="Times New Roman" pitchFamily="18" charset="0"/>
                  <a:cs typeface="Times New Roman" pitchFamily="18" charset="0"/>
                </a:rPr>
                <a:t> Core</a:t>
              </a:r>
              <a:endParaRPr kumimoji="1" lang="ja-JP" altLang="en-US" sz="2000" b="1" u="sng" dirty="0" smtClean="0">
                <a:solidFill>
                  <a:srgbClr val="A52B37"/>
                </a:solidFill>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heckerboard(across)">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heckerboard(across)">
                                      <p:cBhvr>
                                        <p:cTn id="17" dur="500"/>
                                        <p:tgtEl>
                                          <p:spTgt spid="21"/>
                                        </p:tgtEl>
                                      </p:cBhvr>
                                    </p:animEffect>
                                  </p:childTnLst>
                                </p:cTn>
                              </p:par>
                            </p:childTnLst>
                          </p:cTn>
                        </p:par>
                        <p:par>
                          <p:cTn id="18" fill="hold">
                            <p:stCondLst>
                              <p:cond delay="500"/>
                            </p:stCondLst>
                            <p:childTnLst>
                              <p:par>
                                <p:cTn id="19" presetID="5" presetClass="entr" presetSubtype="10" fill="hold" nodeType="after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checkerboard(across)">
                                      <p:cBhvr>
                                        <p:cTn id="2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Three Initial Models</a:t>
            </a:r>
            <a:endParaRPr kumimoji="1" lang="ja-JP" altLang="en-US" dirty="0"/>
          </a:p>
        </p:txBody>
      </p:sp>
      <p:sp>
        <p:nvSpPr>
          <p:cNvPr id="3" name="コンテンツ プレースホルダ 2"/>
          <p:cNvSpPr>
            <a:spLocks noGrp="1"/>
          </p:cNvSpPr>
          <p:nvPr>
            <p:ph sz="quarter" idx="1"/>
          </p:nvPr>
        </p:nvSpPr>
        <p:spPr/>
        <p:txBody>
          <a:bodyPr>
            <a:normAutofit/>
          </a:bodyPr>
          <a:lstStyle/>
          <a:p>
            <a:r>
              <a:rPr lang="en-US" altLang="ja-JP" sz="2300" b="1" dirty="0" smtClean="0">
                <a:solidFill>
                  <a:srgbClr val="0000FF"/>
                </a:solidFill>
                <a:latin typeface="Comic Sans MS" pitchFamily="66" charset="0"/>
              </a:rPr>
              <a:t>Rotational Profiles are added by hand</a:t>
            </a:r>
            <a:endParaRPr kumimoji="1" lang="ja-JP" altLang="en-US" sz="2300" b="1" dirty="0">
              <a:solidFill>
                <a:srgbClr val="0000FF"/>
              </a:solidFill>
              <a:latin typeface="Comic Sans MS" pitchFamily="66" charset="0"/>
            </a:endParaRPr>
          </a:p>
        </p:txBody>
      </p:sp>
      <p:pic>
        <p:nvPicPr>
          <p:cNvPr id="4" name="図 3" descr="rho-T-plane2.png"/>
          <p:cNvPicPr>
            <a:picLocks noChangeAspect="1"/>
          </p:cNvPicPr>
          <p:nvPr/>
        </p:nvPicPr>
        <p:blipFill>
          <a:blip r:embed="rId3" cstate="print"/>
          <a:stretch>
            <a:fillRect/>
          </a:stretch>
        </p:blipFill>
        <p:spPr>
          <a:xfrm>
            <a:off x="755576" y="1678841"/>
            <a:ext cx="7344816" cy="5062527"/>
          </a:xfrm>
          <a:prstGeom prst="rect">
            <a:avLst/>
          </a:prstGeom>
        </p:spPr>
      </p:pic>
      <p:grpSp>
        <p:nvGrpSpPr>
          <p:cNvPr id="14" name="グループ化 13"/>
          <p:cNvGrpSpPr/>
          <p:nvPr/>
        </p:nvGrpSpPr>
        <p:grpSpPr>
          <a:xfrm>
            <a:off x="4932040" y="4221088"/>
            <a:ext cx="3096344" cy="1859434"/>
            <a:chOff x="5148064" y="4653136"/>
            <a:chExt cx="3096344" cy="1859434"/>
          </a:xfrm>
        </p:grpSpPr>
        <p:cxnSp>
          <p:nvCxnSpPr>
            <p:cNvPr id="5" name="直線矢印コネクタ 4"/>
            <p:cNvCxnSpPr/>
            <p:nvPr/>
          </p:nvCxnSpPr>
          <p:spPr>
            <a:xfrm flipV="1">
              <a:off x="5148064" y="4653136"/>
              <a:ext cx="2808312" cy="1189002"/>
            </a:xfrm>
            <a:prstGeom prst="straightConnector1">
              <a:avLst/>
            </a:prstGeom>
            <a:ln w="825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1" name="テキスト ボックス 10"/>
            <p:cNvSpPr txBox="1"/>
            <p:nvPr/>
          </p:nvSpPr>
          <p:spPr>
            <a:xfrm>
              <a:off x="5508104" y="5589240"/>
              <a:ext cx="2736304" cy="923330"/>
            </a:xfrm>
            <a:prstGeom prst="rect">
              <a:avLst/>
            </a:prstGeom>
            <a:solidFill>
              <a:schemeClr val="bg1">
                <a:alpha val="60000"/>
              </a:schemeClr>
            </a:solidFill>
          </p:spPr>
          <p:txBody>
            <a:bodyPr wrap="square" rtlCol="0">
              <a:spAutoFit/>
            </a:bodyPr>
            <a:lstStyle/>
            <a:p>
              <a:r>
                <a:rPr kumimoji="1" lang="en-US" altLang="ja-JP" b="1" dirty="0" smtClean="0">
                  <a:latin typeface="Times New Roman" pitchFamily="18" charset="0"/>
                  <a:cs typeface="Times New Roman" pitchFamily="18" charset="0"/>
                </a:rPr>
                <a:t>100 </a:t>
              </a:r>
              <a:r>
                <a:rPr kumimoji="1" lang="en-US" altLang="ja-JP" b="1" dirty="0" err="1" smtClean="0">
                  <a:latin typeface="Times New Roman" pitchFamily="18" charset="0"/>
                  <a:cs typeface="Times New Roman" pitchFamily="18" charset="0"/>
                </a:rPr>
                <a:t>Msolar</a:t>
              </a:r>
              <a:r>
                <a:rPr kumimoji="1" lang="en-US" altLang="ja-JP" b="1" dirty="0" smtClean="0">
                  <a:latin typeface="Times New Roman" pitchFamily="18" charset="0"/>
                  <a:cs typeface="Times New Roman" pitchFamily="18" charset="0"/>
                </a:rPr>
                <a:t> Model : </a:t>
              </a:r>
            </a:p>
            <a:p>
              <a:r>
                <a:rPr kumimoji="1" lang="en-US" altLang="ja-JP" b="1" dirty="0" err="1" smtClean="0">
                  <a:latin typeface="Times New Roman" pitchFamily="18" charset="0"/>
                  <a:cs typeface="Times New Roman" pitchFamily="18" charset="0"/>
                </a:rPr>
                <a:t>Umeda</a:t>
              </a:r>
              <a:r>
                <a:rPr kumimoji="1" lang="en-US" altLang="ja-JP" b="1" dirty="0" smtClean="0">
                  <a:latin typeface="Times New Roman" pitchFamily="18" charset="0"/>
                  <a:cs typeface="Times New Roman" pitchFamily="18" charset="0"/>
                </a:rPr>
                <a:t> &amp; </a:t>
              </a:r>
              <a:r>
                <a:rPr kumimoji="1" lang="en-US" altLang="ja-JP" b="1" dirty="0" err="1" smtClean="0">
                  <a:latin typeface="Times New Roman" pitchFamily="18" charset="0"/>
                  <a:cs typeface="Times New Roman" pitchFamily="18" charset="0"/>
                </a:rPr>
                <a:t>Nomoto</a:t>
              </a:r>
              <a:r>
                <a:rPr kumimoji="1" lang="en-US" altLang="ja-JP" b="1" dirty="0" smtClean="0">
                  <a:latin typeface="Times New Roman" pitchFamily="18" charset="0"/>
                  <a:cs typeface="Times New Roman" pitchFamily="18" charset="0"/>
                </a:rPr>
                <a:t> (2008)  </a:t>
              </a:r>
            </a:p>
            <a:p>
              <a:r>
                <a:rPr kumimoji="1" lang="en-US" altLang="ja-JP" b="1" dirty="0" err="1" smtClean="0">
                  <a:latin typeface="Times New Roman" pitchFamily="18" charset="0"/>
                  <a:cs typeface="Times New Roman" pitchFamily="18" charset="0"/>
                </a:rPr>
                <a:t>Mcore</a:t>
              </a:r>
              <a:r>
                <a:rPr kumimoji="1" lang="en-US" altLang="ja-JP" b="1" dirty="0" smtClean="0">
                  <a:latin typeface="Times New Roman" pitchFamily="18" charset="0"/>
                  <a:cs typeface="Times New Roman" pitchFamily="18" charset="0"/>
                </a:rPr>
                <a:t> ~ 3Msolar</a:t>
              </a:r>
              <a:endParaRPr kumimoji="1" lang="ja-JP" altLang="en-US" b="1" dirty="0" smtClean="0">
                <a:latin typeface="Times New Roman" pitchFamily="18" charset="0"/>
                <a:cs typeface="Times New Roman" pitchFamily="18" charset="0"/>
              </a:endParaRPr>
            </a:p>
          </p:txBody>
        </p:sp>
      </p:grpSp>
      <p:grpSp>
        <p:nvGrpSpPr>
          <p:cNvPr id="15" name="グループ化 14"/>
          <p:cNvGrpSpPr/>
          <p:nvPr/>
        </p:nvGrpSpPr>
        <p:grpSpPr>
          <a:xfrm>
            <a:off x="2051720" y="2564904"/>
            <a:ext cx="4104456" cy="2592288"/>
            <a:chOff x="2051720" y="2060848"/>
            <a:chExt cx="4104456" cy="2592288"/>
          </a:xfrm>
        </p:grpSpPr>
        <p:cxnSp>
          <p:nvCxnSpPr>
            <p:cNvPr id="6" name="直線矢印コネクタ 5"/>
            <p:cNvCxnSpPr/>
            <p:nvPr/>
          </p:nvCxnSpPr>
          <p:spPr>
            <a:xfrm flipV="1">
              <a:off x="2411760" y="2060848"/>
              <a:ext cx="3744416" cy="2592288"/>
            </a:xfrm>
            <a:prstGeom prst="straightConnector1">
              <a:avLst/>
            </a:prstGeom>
            <a:ln w="825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2051720" y="2636912"/>
              <a:ext cx="2304256" cy="923330"/>
            </a:xfrm>
            <a:prstGeom prst="rect">
              <a:avLst/>
            </a:prstGeom>
            <a:solidFill>
              <a:schemeClr val="bg1">
                <a:alpha val="60000"/>
              </a:schemeClr>
            </a:solidFill>
          </p:spPr>
          <p:txBody>
            <a:bodyPr wrap="square" rtlCol="0">
              <a:spAutoFit/>
            </a:bodyPr>
            <a:lstStyle/>
            <a:p>
              <a:r>
                <a:rPr lang="en-US" altLang="ja-JP" b="1" dirty="0" smtClean="0">
                  <a:latin typeface="Times New Roman" pitchFamily="18" charset="0"/>
                  <a:cs typeface="Times New Roman" pitchFamily="18" charset="0"/>
                </a:rPr>
                <a:t>500 </a:t>
              </a:r>
              <a:r>
                <a:rPr lang="en-US" altLang="ja-JP" b="1" dirty="0" err="1" smtClean="0">
                  <a:latin typeface="Times New Roman" pitchFamily="18" charset="0"/>
                  <a:cs typeface="Times New Roman" pitchFamily="18" charset="0"/>
                </a:rPr>
                <a:t>Msolar</a:t>
              </a:r>
              <a:r>
                <a:rPr lang="en-US" altLang="ja-JP" b="1" dirty="0" smtClean="0">
                  <a:latin typeface="Times New Roman" pitchFamily="18" charset="0"/>
                  <a:cs typeface="Times New Roman" pitchFamily="18" charset="0"/>
                </a:rPr>
                <a:t> Model : Ohkubo et al. </a:t>
              </a:r>
              <a:r>
                <a:rPr kumimoji="1" lang="en-US" altLang="ja-JP" b="1" dirty="0" smtClean="0">
                  <a:latin typeface="Times New Roman" pitchFamily="18" charset="0"/>
                  <a:cs typeface="Times New Roman" pitchFamily="18" charset="0"/>
                </a:rPr>
                <a:t> (2006)</a:t>
              </a:r>
            </a:p>
            <a:p>
              <a:r>
                <a:rPr lang="en-US" altLang="ja-JP" b="1" dirty="0" err="1" smtClean="0">
                  <a:latin typeface="Times New Roman" pitchFamily="18" charset="0"/>
                  <a:cs typeface="Times New Roman" pitchFamily="18" charset="0"/>
                </a:rPr>
                <a:t>Mcore</a:t>
              </a:r>
              <a:r>
                <a:rPr lang="en-US" altLang="ja-JP" b="1" dirty="0" smtClean="0">
                  <a:latin typeface="Times New Roman" pitchFamily="18" charset="0"/>
                  <a:cs typeface="Times New Roman" pitchFamily="18" charset="0"/>
                </a:rPr>
                <a:t> ~20Msolar</a:t>
              </a:r>
              <a:endParaRPr kumimoji="1" lang="ja-JP" altLang="en-US" b="1" dirty="0" smtClean="0">
                <a:latin typeface="Times New Roman" pitchFamily="18" charset="0"/>
                <a:cs typeface="Times New Roman" pitchFamily="18" charset="0"/>
              </a:endParaRPr>
            </a:p>
          </p:txBody>
        </p:sp>
      </p:grpSp>
      <p:grpSp>
        <p:nvGrpSpPr>
          <p:cNvPr id="16" name="グループ化 15"/>
          <p:cNvGrpSpPr/>
          <p:nvPr/>
        </p:nvGrpSpPr>
        <p:grpSpPr>
          <a:xfrm>
            <a:off x="3347864" y="2060848"/>
            <a:ext cx="4464496" cy="3024336"/>
            <a:chOff x="3347864" y="2060848"/>
            <a:chExt cx="4464496" cy="3024336"/>
          </a:xfrm>
        </p:grpSpPr>
        <p:cxnSp>
          <p:nvCxnSpPr>
            <p:cNvPr id="8" name="直線矢印コネクタ 7"/>
            <p:cNvCxnSpPr/>
            <p:nvPr/>
          </p:nvCxnSpPr>
          <p:spPr>
            <a:xfrm flipV="1">
              <a:off x="3347864" y="2060848"/>
              <a:ext cx="4464496" cy="3024336"/>
            </a:xfrm>
            <a:prstGeom prst="straightConnector1">
              <a:avLst/>
            </a:prstGeom>
            <a:ln w="825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sp>
          <p:nvSpPr>
            <p:cNvPr id="13" name="テキスト ボックス 12"/>
            <p:cNvSpPr txBox="1"/>
            <p:nvPr/>
          </p:nvSpPr>
          <p:spPr>
            <a:xfrm>
              <a:off x="4139952" y="3501008"/>
              <a:ext cx="2448272" cy="923330"/>
            </a:xfrm>
            <a:prstGeom prst="rect">
              <a:avLst/>
            </a:prstGeom>
            <a:solidFill>
              <a:schemeClr val="bg1">
                <a:alpha val="60000"/>
              </a:schemeClr>
            </a:solidFill>
          </p:spPr>
          <p:txBody>
            <a:bodyPr wrap="square" rtlCol="0">
              <a:spAutoFit/>
            </a:bodyPr>
            <a:lstStyle/>
            <a:p>
              <a:r>
                <a:rPr lang="en-US" altLang="ja-JP" b="1" dirty="0" smtClean="0">
                  <a:latin typeface="Times New Roman" pitchFamily="18" charset="0"/>
                  <a:cs typeface="Times New Roman" pitchFamily="18" charset="0"/>
                </a:rPr>
                <a:t>Simplified Model  </a:t>
              </a:r>
              <a:r>
                <a:rPr kumimoji="1" lang="en-US" altLang="ja-JP" b="1" dirty="0" smtClean="0">
                  <a:latin typeface="Times New Roman" pitchFamily="18" charset="0"/>
                  <a:cs typeface="Times New Roman" pitchFamily="18" charset="0"/>
                </a:rPr>
                <a:t> </a:t>
              </a:r>
              <a:r>
                <a:rPr lang="en-US" altLang="ja-JP" b="1" dirty="0" err="1" smtClean="0">
                  <a:latin typeface="Times New Roman" pitchFamily="18" charset="0"/>
                  <a:cs typeface="Times New Roman" pitchFamily="18" charset="0"/>
                </a:rPr>
                <a:t>Nakazato</a:t>
              </a:r>
              <a:r>
                <a:rPr lang="en-US" altLang="ja-JP" b="1" dirty="0" smtClean="0">
                  <a:latin typeface="Times New Roman" pitchFamily="18" charset="0"/>
                  <a:cs typeface="Times New Roman" pitchFamily="18" charset="0"/>
                </a:rPr>
                <a:t> et al, </a:t>
              </a:r>
              <a:r>
                <a:rPr kumimoji="1" lang="en-US" altLang="ja-JP" b="1" dirty="0" smtClean="0">
                  <a:latin typeface="Times New Roman" pitchFamily="18" charset="0"/>
                  <a:cs typeface="Times New Roman" pitchFamily="18" charset="0"/>
                </a:rPr>
                <a:t> (2007)          </a:t>
              </a:r>
            </a:p>
            <a:p>
              <a:r>
                <a:rPr kumimoji="1" lang="en-US" altLang="ja-JP" b="1" dirty="0" err="1" smtClean="0">
                  <a:latin typeface="Times New Roman" pitchFamily="18" charset="0"/>
                  <a:cs typeface="Times New Roman" pitchFamily="18" charset="0"/>
                </a:rPr>
                <a:t>Mcore</a:t>
              </a:r>
              <a:r>
                <a:rPr kumimoji="1" lang="en-US" altLang="ja-JP" b="1" dirty="0" smtClean="0">
                  <a:latin typeface="Times New Roman" pitchFamily="18" charset="0"/>
                  <a:cs typeface="Times New Roman" pitchFamily="18" charset="0"/>
                </a:rPr>
                <a:t> ~ 10Msolar</a:t>
              </a:r>
              <a:endParaRPr kumimoji="1" lang="ja-JP" altLang="en-US" b="1" dirty="0" smtClean="0">
                <a:latin typeface="Times New Roman" pitchFamily="18" charset="0"/>
                <a:cs typeface="Times New Roman"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heckerboard(across)">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checkerboard(across)">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heckerboard(across)">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3">
                                            <p:txEl>
                                              <p:pRg st="0" end="0"/>
                                            </p:txEl>
                                          </p:spTgt>
                                        </p:tgtEl>
                                      </p:cBhvr>
                                    </p:animEffect>
                                    <p:animScale>
                                      <p:cBhvr>
                                        <p:cTn id="22" dur="250" autoRev="1" fill="hold"/>
                                        <p:tgtEl>
                                          <p:spTgt spid="3">
                                            <p:txEl>
                                              <p:pRg st="0" end="0"/>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Comments on progenitor model of GRB</a:t>
            </a:r>
            <a:endParaRPr kumimoji="1" lang="ja-JP" altLang="en-US" dirty="0"/>
          </a:p>
        </p:txBody>
      </p:sp>
      <p:sp>
        <p:nvSpPr>
          <p:cNvPr id="3" name="コンテンツ プレースホルダ 2"/>
          <p:cNvSpPr>
            <a:spLocks noGrp="1"/>
          </p:cNvSpPr>
          <p:nvPr>
            <p:ph sz="quarter" idx="1"/>
          </p:nvPr>
        </p:nvSpPr>
        <p:spPr>
          <a:xfrm>
            <a:off x="457200" y="1219200"/>
            <a:ext cx="8435280" cy="5018112"/>
          </a:xfrm>
        </p:spPr>
        <p:txBody>
          <a:bodyPr/>
          <a:lstStyle/>
          <a:p>
            <a:r>
              <a:rPr lang="en-US" altLang="ja-JP" sz="2400" b="1" dirty="0" smtClean="0">
                <a:latin typeface="Century" pitchFamily="18" charset="0"/>
                <a:ea typeface="HGP教科書体" pitchFamily="18" charset="-128"/>
              </a:rPr>
              <a:t>GRB engine</a:t>
            </a:r>
            <a:r>
              <a:rPr kumimoji="1" lang="ja-JP" altLang="en-US" sz="2400" b="1" dirty="0" smtClean="0">
                <a:latin typeface="Century" pitchFamily="18" charset="0"/>
                <a:ea typeface="HGP教科書体" pitchFamily="18" charset="-128"/>
              </a:rPr>
              <a:t>： </a:t>
            </a:r>
            <a:r>
              <a:rPr kumimoji="1" lang="en-US" altLang="ja-JP" sz="2400" b="1" dirty="0" smtClean="0">
                <a:latin typeface="Century" pitchFamily="18" charset="0"/>
                <a:ea typeface="HGP教科書体" pitchFamily="18" charset="-128"/>
              </a:rPr>
              <a:t>BH</a:t>
            </a:r>
            <a:r>
              <a:rPr kumimoji="1" lang="ja-JP" altLang="en-US" sz="2400" b="1" dirty="0" smtClean="0">
                <a:latin typeface="Century" pitchFamily="18" charset="0"/>
                <a:ea typeface="HGP教科書体" pitchFamily="18" charset="-128"/>
              </a:rPr>
              <a:t>＋</a:t>
            </a:r>
            <a:r>
              <a:rPr kumimoji="1" lang="en-US" altLang="ja-JP" sz="2400" b="1" dirty="0" smtClean="0">
                <a:latin typeface="Century" pitchFamily="18" charset="0"/>
                <a:ea typeface="HGP教科書体" pitchFamily="18" charset="-128"/>
              </a:rPr>
              <a:t>Disk (assumption)</a:t>
            </a:r>
            <a:endParaRPr kumimoji="1" lang="en-US" altLang="ja-JP" sz="2400" b="1" dirty="0" smtClean="0">
              <a:latin typeface="Century" pitchFamily="18" charset="0"/>
              <a:ea typeface="HGP教科書体" pitchFamily="18" charset="-128"/>
            </a:endParaRPr>
          </a:p>
          <a:p>
            <a:pPr lvl="1"/>
            <a:r>
              <a:rPr lang="en-US" altLang="ja-JP" sz="2100" dirty="0" smtClean="0">
                <a:solidFill>
                  <a:srgbClr val="FF0000"/>
                </a:solidFill>
                <a:latin typeface="Century" pitchFamily="18" charset="0"/>
                <a:ea typeface="HGP教科書体" pitchFamily="18" charset="-128"/>
              </a:rPr>
              <a:t>The progenitor core should be rapidly rotating</a:t>
            </a:r>
            <a:endParaRPr lang="en-US" altLang="ja-JP" sz="2100" dirty="0" smtClean="0">
              <a:solidFill>
                <a:srgbClr val="FF0000"/>
              </a:solidFill>
              <a:latin typeface="Century" pitchFamily="18" charset="0"/>
              <a:ea typeface="HGP教科書体" pitchFamily="18" charset="-128"/>
            </a:endParaRPr>
          </a:p>
          <a:p>
            <a:pPr lvl="1"/>
            <a:r>
              <a:rPr kumimoji="1" lang="ja-JP" altLang="en-US" sz="2100" dirty="0" smtClean="0">
                <a:latin typeface="Century" pitchFamily="18" charset="0"/>
                <a:ea typeface="HGP教科書体" pitchFamily="18" charset="-128"/>
              </a:rPr>
              <a:t>⇔ </a:t>
            </a:r>
            <a:r>
              <a:rPr kumimoji="1" lang="en-US" altLang="ja-JP" sz="2100" dirty="0" smtClean="0">
                <a:latin typeface="Century" pitchFamily="18" charset="0"/>
                <a:ea typeface="HGP教科書体" pitchFamily="18" charset="-128"/>
              </a:rPr>
              <a:t>Type-</a:t>
            </a:r>
            <a:r>
              <a:rPr kumimoji="1" lang="en-US" altLang="ja-JP" sz="2100" dirty="0" err="1" smtClean="0">
                <a:latin typeface="Century" pitchFamily="18" charset="0"/>
                <a:ea typeface="HGP教科書体" pitchFamily="18" charset="-128"/>
              </a:rPr>
              <a:t>Ic</a:t>
            </a:r>
            <a:r>
              <a:rPr kumimoji="1" lang="en-US" altLang="ja-JP" sz="2100" dirty="0" smtClean="0">
                <a:latin typeface="Century" pitchFamily="18" charset="0"/>
                <a:ea typeface="HGP教科書体" pitchFamily="18" charset="-128"/>
              </a:rPr>
              <a:t> SN </a:t>
            </a:r>
            <a:r>
              <a:rPr lang="en-US" altLang="ja-JP" sz="2100" dirty="0" smtClean="0">
                <a:latin typeface="Century" pitchFamily="18" charset="0"/>
                <a:ea typeface="HGP教科書体" pitchFamily="18" charset="-128"/>
              </a:rPr>
              <a:t>association </a:t>
            </a:r>
            <a:r>
              <a:rPr kumimoji="1" lang="en-US" altLang="ja-JP" sz="2100" dirty="0" smtClean="0">
                <a:latin typeface="Century" pitchFamily="18" charset="0"/>
                <a:ea typeface="HGP教科書体" pitchFamily="18" charset="-128"/>
              </a:rPr>
              <a:t>:</a:t>
            </a:r>
            <a:r>
              <a:rPr kumimoji="1" lang="ja-JP" altLang="en-US" sz="2100" dirty="0" smtClean="0">
                <a:latin typeface="Century" pitchFamily="18" charset="0"/>
                <a:ea typeface="HGP教科書体" pitchFamily="18" charset="-128"/>
              </a:rPr>
              <a:t> </a:t>
            </a:r>
            <a:endParaRPr kumimoji="1" lang="en-US" altLang="ja-JP" sz="2100" dirty="0" smtClean="0">
              <a:latin typeface="Century" pitchFamily="18" charset="0"/>
              <a:ea typeface="HGP教科書体" pitchFamily="18" charset="-128"/>
            </a:endParaRPr>
          </a:p>
          <a:p>
            <a:pPr lvl="2"/>
            <a:r>
              <a:rPr kumimoji="1" lang="en-US" altLang="ja-JP" sz="2100" dirty="0" smtClean="0">
                <a:latin typeface="Century" pitchFamily="18" charset="0"/>
                <a:ea typeface="HGP教科書体" pitchFamily="18" charset="-128"/>
              </a:rPr>
              <a:t>J loss at the same time of H</a:t>
            </a:r>
            <a:r>
              <a:rPr kumimoji="1" lang="en-US" altLang="ja-JP" sz="2100" dirty="0" smtClean="0">
                <a:latin typeface="Century" pitchFamily="18" charset="0"/>
                <a:ea typeface="HGP教科書体" pitchFamily="18" charset="-128"/>
              </a:rPr>
              <a:t>, He </a:t>
            </a:r>
            <a:r>
              <a:rPr kumimoji="1" lang="en-US" altLang="ja-JP" sz="2100" dirty="0" smtClean="0">
                <a:latin typeface="Century" pitchFamily="18" charset="0"/>
                <a:ea typeface="HGP教科書体" pitchFamily="18" charset="-128"/>
              </a:rPr>
              <a:t>mass loss</a:t>
            </a:r>
          </a:p>
          <a:p>
            <a:pPr lvl="2"/>
            <a:r>
              <a:rPr lang="en-US" altLang="ja-JP" sz="2100" dirty="0" smtClean="0">
                <a:latin typeface="Century" pitchFamily="18" charset="0"/>
                <a:ea typeface="HGP教科書体" pitchFamily="18" charset="-128"/>
              </a:rPr>
              <a:t>Note that </a:t>
            </a:r>
            <a:r>
              <a:rPr lang="en-US" altLang="ja-JP" sz="2100" dirty="0" err="1" smtClean="0">
                <a:latin typeface="Century" pitchFamily="18" charset="0"/>
                <a:ea typeface="HGP教科書体" pitchFamily="18" charset="-128"/>
              </a:rPr>
              <a:t>magnetar</a:t>
            </a:r>
            <a:r>
              <a:rPr lang="en-US" altLang="ja-JP" sz="2100" dirty="0" smtClean="0">
                <a:latin typeface="Century" pitchFamily="18" charset="0"/>
                <a:ea typeface="HGP教科書体" pitchFamily="18" charset="-128"/>
              </a:rPr>
              <a:t> models also face this problem</a:t>
            </a:r>
            <a:endParaRPr kumimoji="1" lang="en-US" altLang="ja-JP" sz="800" dirty="0" smtClean="0">
              <a:latin typeface="Century" pitchFamily="18" charset="0"/>
              <a:ea typeface="HGP教科書体" pitchFamily="18" charset="-128"/>
            </a:endParaRPr>
          </a:p>
          <a:p>
            <a:r>
              <a:rPr lang="en-US" altLang="ja-JP" b="1" dirty="0" smtClean="0">
                <a:latin typeface="Century" pitchFamily="18" charset="0"/>
                <a:ea typeface="HGP教科書体" pitchFamily="18" charset="-128"/>
              </a:rPr>
              <a:t>Some specific models required</a:t>
            </a:r>
            <a:endParaRPr kumimoji="1" lang="en-US" altLang="ja-JP" b="1" dirty="0" smtClean="0">
              <a:latin typeface="Century" pitchFamily="18" charset="0"/>
              <a:ea typeface="HGP教科書体" pitchFamily="18" charset="-128"/>
            </a:endParaRPr>
          </a:p>
          <a:p>
            <a:pPr lvl="2"/>
            <a:r>
              <a:rPr lang="en-US" altLang="ja-JP" dirty="0" smtClean="0">
                <a:latin typeface="Times New Roman" pitchFamily="18" charset="0"/>
                <a:ea typeface="HGP教科書体" pitchFamily="18" charset="-128"/>
                <a:cs typeface="Times New Roman" pitchFamily="18" charset="0"/>
              </a:rPr>
              <a:t>He star merger model</a:t>
            </a:r>
            <a:r>
              <a:rPr lang="ja-JP" altLang="en-US" dirty="0" smtClean="0">
                <a:latin typeface="Times New Roman" pitchFamily="18" charset="0"/>
                <a:ea typeface="HGP教科書体" pitchFamily="18" charset="-128"/>
                <a:cs typeface="Times New Roman" pitchFamily="18" charset="0"/>
              </a:rPr>
              <a:t> </a:t>
            </a:r>
            <a:r>
              <a:rPr lang="en-US" altLang="ja-JP" sz="1600" dirty="0" smtClean="0">
                <a:latin typeface="Times New Roman" pitchFamily="18" charset="0"/>
                <a:ea typeface="HGP教科書体" pitchFamily="18" charset="-128"/>
                <a:cs typeface="Times New Roman" pitchFamily="18" charset="0"/>
              </a:rPr>
              <a:t>(Fryer &amp; </a:t>
            </a:r>
            <a:r>
              <a:rPr lang="en-US" altLang="ja-JP" sz="1600" dirty="0" err="1" smtClean="0">
                <a:latin typeface="Times New Roman" pitchFamily="18" charset="0"/>
                <a:ea typeface="HGP教科書体" pitchFamily="18" charset="-128"/>
                <a:cs typeface="Times New Roman" pitchFamily="18" charset="0"/>
              </a:rPr>
              <a:t>Heger</a:t>
            </a:r>
            <a:r>
              <a:rPr lang="en-US" altLang="ja-JP" sz="1600" dirty="0" smtClean="0">
                <a:latin typeface="Times New Roman" pitchFamily="18" charset="0"/>
                <a:ea typeface="HGP教科書体" pitchFamily="18" charset="-128"/>
                <a:cs typeface="Times New Roman" pitchFamily="18" charset="0"/>
              </a:rPr>
              <a:t> 2005)</a:t>
            </a:r>
          </a:p>
          <a:p>
            <a:pPr lvl="2"/>
            <a:r>
              <a:rPr lang="en-US" altLang="ja-JP" dirty="0" smtClean="0">
                <a:latin typeface="Times New Roman" pitchFamily="18" charset="0"/>
                <a:ea typeface="HGP教科書体" pitchFamily="18" charset="-128"/>
                <a:cs typeface="Times New Roman" pitchFamily="18" charset="0"/>
              </a:rPr>
              <a:t>Tidal spin up </a:t>
            </a:r>
            <a:r>
              <a:rPr lang="en-US" altLang="ja-JP" dirty="0" smtClean="0">
                <a:latin typeface="Times New Roman" pitchFamily="18" charset="0"/>
                <a:ea typeface="HGP教科書体" pitchFamily="18" charset="-128"/>
                <a:cs typeface="Times New Roman" pitchFamily="18" charset="0"/>
              </a:rPr>
              <a:t>model </a:t>
            </a:r>
            <a:r>
              <a:rPr lang="en-US" altLang="ja-JP" sz="1600" dirty="0" smtClean="0">
                <a:latin typeface="Times New Roman" pitchFamily="18" charset="0"/>
                <a:ea typeface="HGP教科書体" pitchFamily="18" charset="-128"/>
                <a:cs typeface="Times New Roman" pitchFamily="18" charset="0"/>
              </a:rPr>
              <a:t>(van </a:t>
            </a:r>
            <a:r>
              <a:rPr lang="en-US" altLang="ja-JP" sz="1600" dirty="0" smtClean="0">
                <a:latin typeface="Times New Roman" pitchFamily="18" charset="0"/>
                <a:ea typeface="HGP教科書体" pitchFamily="18" charset="-128"/>
                <a:cs typeface="Times New Roman" pitchFamily="18" charset="0"/>
              </a:rPr>
              <a:t>den </a:t>
            </a:r>
            <a:r>
              <a:rPr lang="en-US" altLang="ja-JP" sz="1600" dirty="0" err="1" smtClean="0">
                <a:latin typeface="Times New Roman" pitchFamily="18" charset="0"/>
                <a:ea typeface="HGP教科書体" pitchFamily="18" charset="-128"/>
                <a:cs typeface="Times New Roman" pitchFamily="18" charset="0"/>
              </a:rPr>
              <a:t>Huevel</a:t>
            </a:r>
            <a:r>
              <a:rPr lang="en-US" altLang="ja-JP" sz="1600" dirty="0" smtClean="0">
                <a:latin typeface="Times New Roman" pitchFamily="18" charset="0"/>
                <a:ea typeface="HGP教科書体" pitchFamily="18" charset="-128"/>
                <a:cs typeface="Times New Roman" pitchFamily="18" charset="0"/>
              </a:rPr>
              <a:t> &amp; Yoon 2007)</a:t>
            </a:r>
          </a:p>
          <a:p>
            <a:pPr lvl="2"/>
            <a:r>
              <a:rPr lang="en-US" altLang="ja-JP" dirty="0" smtClean="0">
                <a:latin typeface="Times New Roman" pitchFamily="18" charset="0"/>
                <a:ea typeface="HGP教科書体" pitchFamily="18" charset="-128"/>
                <a:cs typeface="Times New Roman" pitchFamily="18" charset="0"/>
              </a:rPr>
              <a:t>Chemically homogeneous evolution </a:t>
            </a:r>
            <a:r>
              <a:rPr lang="en-US" altLang="ja-JP" sz="1600" dirty="0" smtClean="0">
                <a:latin typeface="Times New Roman" pitchFamily="18" charset="0"/>
                <a:ea typeface="HGP教科書体" pitchFamily="18" charset="-128"/>
                <a:cs typeface="Times New Roman" pitchFamily="18" charset="0"/>
              </a:rPr>
              <a:t>(</a:t>
            </a:r>
            <a:r>
              <a:rPr lang="en-US" altLang="ja-JP" sz="1600" dirty="0" err="1" smtClean="0">
                <a:latin typeface="Times New Roman" pitchFamily="18" charset="0"/>
                <a:ea typeface="HGP教科書体" pitchFamily="18" charset="-128"/>
                <a:cs typeface="Times New Roman" pitchFamily="18" charset="0"/>
              </a:rPr>
              <a:t>Woosley</a:t>
            </a:r>
            <a:r>
              <a:rPr lang="en-US" altLang="ja-JP" sz="1600" dirty="0" smtClean="0">
                <a:latin typeface="Times New Roman" pitchFamily="18" charset="0"/>
                <a:ea typeface="HGP教科書体" pitchFamily="18" charset="-128"/>
                <a:cs typeface="Times New Roman" pitchFamily="18" charset="0"/>
              </a:rPr>
              <a:t> &amp; </a:t>
            </a:r>
            <a:r>
              <a:rPr lang="en-US" altLang="ja-JP" sz="1600" dirty="0" err="1" smtClean="0">
                <a:latin typeface="Times New Roman" pitchFamily="18" charset="0"/>
                <a:ea typeface="HGP教科書体" pitchFamily="18" charset="-128"/>
                <a:cs typeface="Times New Roman" pitchFamily="18" charset="0"/>
              </a:rPr>
              <a:t>Heger</a:t>
            </a:r>
            <a:r>
              <a:rPr lang="en-US" altLang="ja-JP" sz="1600" dirty="0" smtClean="0">
                <a:latin typeface="Times New Roman" pitchFamily="18" charset="0"/>
                <a:ea typeface="HGP教科書体" pitchFamily="18" charset="-128"/>
                <a:cs typeface="Times New Roman" pitchFamily="18" charset="0"/>
              </a:rPr>
              <a:t> 2006, Yoon et al. 2006)</a:t>
            </a:r>
          </a:p>
          <a:p>
            <a:pPr lvl="1"/>
            <a:r>
              <a:rPr lang="en-US" altLang="ja-JP" sz="2400" b="1" u="sng" dirty="0" smtClean="0">
                <a:solidFill>
                  <a:schemeClr val="tx1">
                    <a:lumMod val="85000"/>
                    <a:lumOff val="15000"/>
                  </a:schemeClr>
                </a:solidFill>
                <a:latin typeface="Times New Roman" pitchFamily="18" charset="0"/>
                <a:ea typeface="HGP教科書体" pitchFamily="18" charset="-128"/>
                <a:cs typeface="Times New Roman" pitchFamily="18" charset="0"/>
              </a:rPr>
              <a:t>Strong mixing will be accompanied in all models</a:t>
            </a:r>
            <a:endParaRPr lang="en-US" altLang="ja-JP" sz="2400" b="1" u="sng" dirty="0" smtClean="0">
              <a:solidFill>
                <a:schemeClr val="tx1">
                  <a:lumMod val="85000"/>
                  <a:lumOff val="15000"/>
                </a:schemeClr>
              </a:solidFill>
              <a:latin typeface="Times New Roman" pitchFamily="18" charset="0"/>
              <a:ea typeface="HGP教科書体" pitchFamily="18" charset="-128"/>
              <a:cs typeface="Times New Roman" pitchFamily="18" charset="0"/>
            </a:endParaRPr>
          </a:p>
          <a:p>
            <a:pPr lvl="2"/>
            <a:r>
              <a:rPr lang="en-US" altLang="ja-JP" sz="2200" b="1" dirty="0" smtClean="0">
                <a:solidFill>
                  <a:srgbClr val="FF0000"/>
                </a:solidFill>
                <a:latin typeface="Times New Roman" pitchFamily="18" charset="0"/>
                <a:ea typeface="HGP教科書体" pitchFamily="18" charset="-128"/>
                <a:cs typeface="Times New Roman" pitchFamily="18" charset="0"/>
              </a:rPr>
              <a:t>The entropy per baryon (S) of the core will become higher</a:t>
            </a:r>
            <a:endParaRPr lang="en-US" altLang="ja-JP" sz="800" b="1" dirty="0" smtClean="0">
              <a:latin typeface="Times New Roman" pitchFamily="18" charset="0"/>
              <a:ea typeface="HGP教科書体" pitchFamily="18" charset="-128"/>
              <a:cs typeface="Times New Roman" pitchFamily="18" charset="0"/>
            </a:endParaRPr>
          </a:p>
          <a:p>
            <a:r>
              <a:rPr lang="en-US" altLang="ja-JP" b="1" u="sng" dirty="0" smtClean="0">
                <a:solidFill>
                  <a:srgbClr val="2D11FF"/>
                </a:solidFill>
                <a:latin typeface="Century" pitchFamily="18" charset="0"/>
                <a:ea typeface="HGP教科書体" pitchFamily="18" charset="-128"/>
                <a:cs typeface="Times New Roman" pitchFamily="18" charset="0"/>
              </a:rPr>
              <a:t>Assumption: GRB progenitor core may have high S</a:t>
            </a:r>
            <a:endParaRPr lang="en-US" altLang="ja-JP" sz="2400" b="1" u="sng" dirty="0" smtClean="0">
              <a:solidFill>
                <a:srgbClr val="2D11FF"/>
              </a:solidFill>
              <a:latin typeface="Century" pitchFamily="18" charset="0"/>
              <a:ea typeface="HGP教科書体" pitchFamily="18" charset="-128"/>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BH formation 2010-2011: Results</a:t>
            </a:r>
            <a:endParaRPr kumimoji="1" lang="ja-JP" altLang="en-US" dirty="0"/>
          </a:p>
        </p:txBody>
      </p:sp>
      <p:sp>
        <p:nvSpPr>
          <p:cNvPr id="3" name="コンテンツ プレースホルダ 2"/>
          <p:cNvSpPr>
            <a:spLocks noGrp="1"/>
          </p:cNvSpPr>
          <p:nvPr>
            <p:ph sz="quarter" idx="1"/>
          </p:nvPr>
        </p:nvSpPr>
        <p:spPr>
          <a:xfrm>
            <a:off x="529208" y="1291552"/>
            <a:ext cx="7859216" cy="4873752"/>
          </a:xfrm>
        </p:spPr>
        <p:txBody>
          <a:bodyPr/>
          <a:lstStyle/>
          <a:p>
            <a:pPr marL="274320" lvl="1">
              <a:spcBef>
                <a:spcPts val="600"/>
              </a:spcBef>
              <a:buSzPct val="70000"/>
              <a:buFont typeface="Wingdings"/>
              <a:buChar char=""/>
            </a:pPr>
            <a:r>
              <a:rPr lang="en-US" altLang="ja-JP" sz="2000" dirty="0" err="1" smtClean="0">
                <a:solidFill>
                  <a:schemeClr val="accent4">
                    <a:lumMod val="75000"/>
                  </a:schemeClr>
                </a:solidFill>
                <a:latin typeface="Times New Roman" pitchFamily="18" charset="0"/>
                <a:cs typeface="Times New Roman" pitchFamily="18" charset="0"/>
              </a:rPr>
              <a:t>Sekiguchi</a:t>
            </a:r>
            <a:r>
              <a:rPr lang="en-US" altLang="ja-JP" sz="2000" dirty="0" smtClean="0">
                <a:solidFill>
                  <a:schemeClr val="accent4">
                    <a:lumMod val="75000"/>
                  </a:schemeClr>
                </a:solidFill>
                <a:latin typeface="Times New Roman" pitchFamily="18" charset="0"/>
                <a:cs typeface="Times New Roman" pitchFamily="18" charset="0"/>
              </a:rPr>
              <a:t> &amp; Shibata , </a:t>
            </a:r>
            <a:r>
              <a:rPr lang="en-US" altLang="ja-JP" sz="2000" dirty="0" err="1" smtClean="0">
                <a:solidFill>
                  <a:schemeClr val="accent4">
                    <a:lumMod val="75000"/>
                  </a:schemeClr>
                </a:solidFill>
                <a:latin typeface="Times New Roman" pitchFamily="18" charset="0"/>
                <a:cs typeface="Times New Roman" pitchFamily="18" charset="0"/>
              </a:rPr>
              <a:t>ApJ</a:t>
            </a:r>
            <a:r>
              <a:rPr lang="en-US" altLang="ja-JP" sz="2000" dirty="0" smtClean="0">
                <a:solidFill>
                  <a:schemeClr val="accent4">
                    <a:lumMod val="75000"/>
                  </a:schemeClr>
                </a:solidFill>
                <a:latin typeface="Times New Roman" pitchFamily="18" charset="0"/>
                <a:cs typeface="Times New Roman" pitchFamily="18" charset="0"/>
              </a:rPr>
              <a:t>  </a:t>
            </a:r>
            <a:r>
              <a:rPr lang="en-US" altLang="ja-JP" sz="2000" b="1" dirty="0" smtClean="0">
                <a:solidFill>
                  <a:schemeClr val="accent4">
                    <a:lumMod val="75000"/>
                  </a:schemeClr>
                </a:solidFill>
                <a:latin typeface="Times New Roman" pitchFamily="18" charset="0"/>
                <a:cs typeface="Times New Roman" pitchFamily="18" charset="0"/>
              </a:rPr>
              <a:t>737</a:t>
            </a:r>
            <a:r>
              <a:rPr lang="en-US" altLang="ja-JP" sz="2000" dirty="0" smtClean="0">
                <a:solidFill>
                  <a:schemeClr val="accent4">
                    <a:lumMod val="75000"/>
                  </a:schemeClr>
                </a:solidFill>
                <a:latin typeface="Times New Roman" pitchFamily="18" charset="0"/>
                <a:cs typeface="Times New Roman" pitchFamily="18" charset="0"/>
              </a:rPr>
              <a:t>, 6 (2011)</a:t>
            </a:r>
          </a:p>
          <a:p>
            <a:pPr marL="274320" lvl="1">
              <a:spcBef>
                <a:spcPts val="600"/>
              </a:spcBef>
              <a:buSzPct val="70000"/>
              <a:buFont typeface="Wingdings"/>
              <a:buChar char=""/>
            </a:pPr>
            <a:r>
              <a:rPr lang="en-US" altLang="ja-JP" sz="2000" dirty="0" err="1" smtClean="0">
                <a:solidFill>
                  <a:schemeClr val="accent4">
                    <a:lumMod val="75000"/>
                  </a:schemeClr>
                </a:solidFill>
                <a:latin typeface="Times New Roman" pitchFamily="18" charset="0"/>
                <a:cs typeface="Times New Roman" pitchFamily="18" charset="0"/>
              </a:rPr>
              <a:t>Sekiguchi</a:t>
            </a:r>
            <a:r>
              <a:rPr lang="en-US" altLang="ja-JP" sz="2000" dirty="0" smtClean="0">
                <a:solidFill>
                  <a:schemeClr val="accent4">
                    <a:lumMod val="75000"/>
                  </a:schemeClr>
                </a:solidFill>
                <a:latin typeface="Times New Roman" pitchFamily="18" charset="0"/>
                <a:cs typeface="Times New Roman" pitchFamily="18" charset="0"/>
              </a:rPr>
              <a:t> &amp; Shibata ,   in preparation</a:t>
            </a:r>
          </a:p>
          <a:p>
            <a:pPr marL="274320" lvl="1">
              <a:spcBef>
                <a:spcPts val="600"/>
              </a:spcBef>
              <a:buSzPct val="70000"/>
              <a:buFont typeface="Wingdings"/>
              <a:buChar char=""/>
            </a:pPr>
            <a:endParaRPr lang="en-US" altLang="ja-JP" sz="2000" dirty="0" smtClean="0">
              <a:solidFill>
                <a:schemeClr val="accent4">
                  <a:lumMod val="75000"/>
                </a:schemeClr>
              </a:solidFill>
              <a:latin typeface="Times New Roman" pitchFamily="18" charset="0"/>
              <a:cs typeface="Times New Roman" pitchFamily="18" charset="0"/>
            </a:endParaRPr>
          </a:p>
          <a:p>
            <a:pPr marL="274320" lvl="1">
              <a:spcBef>
                <a:spcPts val="600"/>
              </a:spcBef>
              <a:buSzPct val="70000"/>
              <a:buFont typeface="Wingdings"/>
              <a:buChar char=""/>
            </a:pPr>
            <a:r>
              <a:rPr lang="en-US" altLang="ja-JP" sz="2000" dirty="0" smtClean="0">
                <a:solidFill>
                  <a:schemeClr val="accent4">
                    <a:lumMod val="75000"/>
                  </a:schemeClr>
                </a:solidFill>
                <a:latin typeface="Times New Roman" pitchFamily="18" charset="0"/>
                <a:cs typeface="Times New Roman" pitchFamily="18" charset="0"/>
              </a:rPr>
              <a:t>Without  Magnetic  fields </a:t>
            </a:r>
          </a:p>
          <a:p>
            <a:pPr marL="274320" lvl="1">
              <a:spcBef>
                <a:spcPts val="600"/>
              </a:spcBef>
              <a:buSzPct val="70000"/>
              <a:buFont typeface="Wingdings"/>
              <a:buChar char=""/>
            </a:pPr>
            <a:endParaRPr lang="en-US" altLang="ja-JP" sz="2000" u="sng" dirty="0" smtClean="0">
              <a:latin typeface="Times New Roman" pitchFamily="18" charset="0"/>
              <a:cs typeface="Times New Roman" pitchFamily="18" charset="0"/>
            </a:endParaRPr>
          </a:p>
          <a:p>
            <a:pPr marL="274320" lvl="1">
              <a:spcBef>
                <a:spcPts val="600"/>
              </a:spcBef>
              <a:buSzPct val="70000"/>
              <a:buFont typeface="Wingdings"/>
              <a:buChar char=""/>
            </a:pPr>
            <a:r>
              <a:rPr lang="en-US" altLang="ja-JP" sz="2000" b="1" u="sng" dirty="0" smtClean="0">
                <a:solidFill>
                  <a:srgbClr val="A52B37"/>
                </a:solidFill>
                <a:latin typeface="Times New Roman" pitchFamily="18" charset="0"/>
                <a:cs typeface="Times New Roman" pitchFamily="18" charset="0"/>
              </a:rPr>
              <a:t>Please see how NR simulations have been developed since 2005.</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Collapse of 100M</a:t>
            </a:r>
            <a:r>
              <a:rPr lang="en-US" altLang="ja-JP" sz="2600" dirty="0" smtClean="0"/>
              <a:t>solar</a:t>
            </a:r>
            <a:r>
              <a:rPr lang="en-US" altLang="ja-JP" dirty="0" smtClean="0"/>
              <a:t> </a:t>
            </a:r>
            <a:r>
              <a:rPr lang="en-US" altLang="ja-JP" dirty="0" err="1" smtClean="0"/>
              <a:t>presupernova</a:t>
            </a:r>
            <a:r>
              <a:rPr lang="en-US" altLang="ja-JP" dirty="0" smtClean="0"/>
              <a:t> model </a:t>
            </a:r>
            <a:endParaRPr kumimoji="1" lang="ja-JP" altLang="en-US" dirty="0"/>
          </a:p>
        </p:txBody>
      </p:sp>
      <p:sp>
        <p:nvSpPr>
          <p:cNvPr id="3" name="コンテンツ プレースホルダ 2"/>
          <p:cNvSpPr>
            <a:spLocks noGrp="1"/>
          </p:cNvSpPr>
          <p:nvPr>
            <p:ph sz="quarter" idx="1"/>
          </p:nvPr>
        </p:nvSpPr>
        <p:spPr>
          <a:xfrm>
            <a:off x="457200" y="1219200"/>
            <a:ext cx="8229600" cy="697632"/>
          </a:xfrm>
        </p:spPr>
        <p:txBody>
          <a:bodyPr>
            <a:normAutofit/>
          </a:bodyPr>
          <a:lstStyle/>
          <a:p>
            <a:r>
              <a:rPr kumimoji="1" lang="en-US" altLang="ja-JP" sz="2500" b="1" u="sng" dirty="0" smtClean="0">
                <a:latin typeface="Calibri" pitchFamily="34" charset="0"/>
              </a:rPr>
              <a:t>Two rotation models (</a:t>
            </a:r>
            <a:r>
              <a:rPr kumimoji="1" lang="en-US" altLang="ja-JP" sz="2500" b="1" u="sng" dirty="0" smtClean="0">
                <a:solidFill>
                  <a:srgbClr val="00863D"/>
                </a:solidFill>
                <a:latin typeface="Calibri" pitchFamily="34" charset="0"/>
              </a:rPr>
              <a:t>Moderate</a:t>
            </a:r>
            <a:r>
              <a:rPr kumimoji="1" lang="en-US" altLang="ja-JP" sz="2500" b="1" u="sng" dirty="0" smtClean="0">
                <a:latin typeface="Calibri" pitchFamily="34" charset="0"/>
              </a:rPr>
              <a:t> and </a:t>
            </a:r>
            <a:r>
              <a:rPr kumimoji="1" lang="en-US" altLang="ja-JP" sz="2500" b="1" u="sng" dirty="0" smtClean="0">
                <a:solidFill>
                  <a:srgbClr val="FF0000"/>
                </a:solidFill>
                <a:latin typeface="Calibri" pitchFamily="34" charset="0"/>
              </a:rPr>
              <a:t>Rapid</a:t>
            </a:r>
            <a:r>
              <a:rPr kumimoji="1" lang="en-US" altLang="ja-JP" sz="2500" b="1" u="sng" dirty="0" smtClean="0">
                <a:latin typeface="Calibri" pitchFamily="34" charset="0"/>
              </a:rPr>
              <a:t> rotation)</a:t>
            </a:r>
            <a:endParaRPr kumimoji="1" lang="ja-JP" altLang="en-US" sz="2500" b="1" u="sng" dirty="0">
              <a:latin typeface="Calibri" pitchFamily="34" charset="0"/>
            </a:endParaRPr>
          </a:p>
        </p:txBody>
      </p:sp>
      <p:grpSp>
        <p:nvGrpSpPr>
          <p:cNvPr id="5" name="グループ化 16"/>
          <p:cNvGrpSpPr/>
          <p:nvPr/>
        </p:nvGrpSpPr>
        <p:grpSpPr>
          <a:xfrm>
            <a:off x="996387" y="1772816"/>
            <a:ext cx="7104005" cy="4896545"/>
            <a:chOff x="827584" y="1844823"/>
            <a:chExt cx="7104005" cy="4896545"/>
          </a:xfrm>
        </p:grpSpPr>
        <p:grpSp>
          <p:nvGrpSpPr>
            <p:cNvPr id="6" name="グループ化 13"/>
            <p:cNvGrpSpPr/>
            <p:nvPr/>
          </p:nvGrpSpPr>
          <p:grpSpPr>
            <a:xfrm>
              <a:off x="827584" y="1844823"/>
              <a:ext cx="7104005" cy="4896545"/>
              <a:chOff x="-1548680" y="4331745"/>
              <a:chExt cx="3600400" cy="2481631"/>
            </a:xfrm>
          </p:grpSpPr>
          <p:pic>
            <p:nvPicPr>
              <p:cNvPr id="9" name="図 8" descr="rho-T-plane2.png"/>
              <p:cNvPicPr>
                <a:picLocks noChangeAspect="1"/>
              </p:cNvPicPr>
              <p:nvPr/>
            </p:nvPicPr>
            <p:blipFill>
              <a:blip r:embed="rId3" cstate="print"/>
              <a:stretch>
                <a:fillRect/>
              </a:stretch>
            </p:blipFill>
            <p:spPr>
              <a:xfrm>
                <a:off x="-1548680" y="4331745"/>
                <a:ext cx="3600400" cy="2481631"/>
              </a:xfrm>
              <a:prstGeom prst="rect">
                <a:avLst/>
              </a:prstGeom>
            </p:spPr>
          </p:pic>
          <p:cxnSp>
            <p:nvCxnSpPr>
              <p:cNvPr id="10" name="直線矢印コネクタ 9"/>
              <p:cNvCxnSpPr/>
              <p:nvPr/>
            </p:nvCxnSpPr>
            <p:spPr>
              <a:xfrm flipV="1">
                <a:off x="395536" y="5733256"/>
                <a:ext cx="1584176" cy="720080"/>
              </a:xfrm>
              <a:prstGeom prst="straightConnector1">
                <a:avLst/>
              </a:prstGeom>
              <a:ln w="825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7" name="グループ化 11"/>
            <p:cNvGrpSpPr/>
            <p:nvPr/>
          </p:nvGrpSpPr>
          <p:grpSpPr>
            <a:xfrm>
              <a:off x="1763688" y="2708920"/>
              <a:ext cx="5832648" cy="2592288"/>
              <a:chOff x="1691680" y="2638653"/>
              <a:chExt cx="5832648" cy="2592288"/>
            </a:xfrm>
          </p:grpSpPr>
          <p:sp>
            <p:nvSpPr>
              <p:cNvPr id="13" name="テキスト ボックス 12"/>
              <p:cNvSpPr txBox="1"/>
              <p:nvPr/>
            </p:nvSpPr>
            <p:spPr>
              <a:xfrm>
                <a:off x="5364088" y="4584610"/>
                <a:ext cx="2160240" cy="646331"/>
              </a:xfrm>
              <a:prstGeom prst="rect">
                <a:avLst/>
              </a:prstGeom>
              <a:noFill/>
              <a:ln>
                <a:solidFill>
                  <a:srgbClr val="0000FF"/>
                </a:solidFill>
              </a:ln>
            </p:spPr>
            <p:txBody>
              <a:bodyPr wrap="square" rtlCol="0">
                <a:spAutoFit/>
              </a:bodyPr>
              <a:lstStyle/>
              <a:p>
                <a:r>
                  <a:rPr lang="en-US" altLang="ja-JP" b="1" dirty="0" smtClean="0">
                    <a:latin typeface="Times New Roman" pitchFamily="18" charset="0"/>
                    <a:cs typeface="Times New Roman" pitchFamily="18" charset="0"/>
                  </a:rPr>
                  <a:t>Electron degenerate pressure dominant</a:t>
                </a:r>
                <a:endParaRPr kumimoji="1" lang="ja-JP" altLang="en-US" b="1" dirty="0" smtClean="0">
                  <a:latin typeface="Times New Roman" pitchFamily="18" charset="0"/>
                  <a:cs typeface="Times New Roman" pitchFamily="18" charset="0"/>
                </a:endParaRPr>
              </a:p>
            </p:txBody>
          </p:sp>
          <p:sp>
            <p:nvSpPr>
              <p:cNvPr id="15" name="テキスト ボックス 14"/>
              <p:cNvSpPr txBox="1"/>
              <p:nvPr/>
            </p:nvSpPr>
            <p:spPr>
              <a:xfrm>
                <a:off x="4139952" y="3574757"/>
                <a:ext cx="1512168" cy="646331"/>
              </a:xfrm>
              <a:prstGeom prst="rect">
                <a:avLst/>
              </a:prstGeom>
              <a:noFill/>
              <a:ln>
                <a:solidFill>
                  <a:srgbClr val="FF0000"/>
                </a:solidFill>
              </a:ln>
            </p:spPr>
            <p:txBody>
              <a:bodyPr wrap="square" rtlCol="0">
                <a:spAutoFit/>
              </a:bodyPr>
              <a:lstStyle/>
              <a:p>
                <a:r>
                  <a:rPr lang="en-US" altLang="ja-JP" b="1" dirty="0" smtClean="0">
                    <a:latin typeface="Times New Roman" pitchFamily="18" charset="0"/>
                    <a:cs typeface="Times New Roman" pitchFamily="18" charset="0"/>
                  </a:rPr>
                  <a:t>Gas pressure dominant</a:t>
                </a:r>
                <a:endParaRPr kumimoji="1" lang="ja-JP" altLang="en-US" b="1" dirty="0" smtClean="0">
                  <a:latin typeface="Times New Roman" pitchFamily="18" charset="0"/>
                  <a:cs typeface="Times New Roman" pitchFamily="18" charset="0"/>
                </a:endParaRPr>
              </a:p>
            </p:txBody>
          </p:sp>
          <p:sp>
            <p:nvSpPr>
              <p:cNvPr id="16" name="テキスト ボックス 15"/>
              <p:cNvSpPr txBox="1"/>
              <p:nvPr/>
            </p:nvSpPr>
            <p:spPr>
              <a:xfrm>
                <a:off x="1691680" y="2638653"/>
                <a:ext cx="2016224" cy="630942"/>
              </a:xfrm>
              <a:prstGeom prst="rect">
                <a:avLst/>
              </a:prstGeom>
              <a:noFill/>
              <a:ln>
                <a:solidFill>
                  <a:srgbClr val="00863D"/>
                </a:solidFill>
              </a:ln>
            </p:spPr>
            <p:txBody>
              <a:bodyPr wrap="square" rtlCol="0">
                <a:spAutoFit/>
              </a:bodyPr>
              <a:lstStyle/>
              <a:p>
                <a:r>
                  <a:rPr lang="en-US" altLang="ja-JP" sz="1750" b="1" dirty="0" smtClean="0">
                    <a:latin typeface="Times New Roman" pitchFamily="18" charset="0"/>
                    <a:cs typeface="Times New Roman" pitchFamily="18" charset="0"/>
                  </a:rPr>
                  <a:t>Radiation pressure dominant</a:t>
                </a:r>
                <a:endParaRPr kumimoji="1" lang="ja-JP" altLang="en-US" sz="1750" b="1" dirty="0" smtClean="0">
                  <a:latin typeface="Times New Roman" pitchFamily="18" charset="0"/>
                  <a:cs typeface="Times New Roman" pitchFamily="18" charset="0"/>
                </a:endParaRPr>
              </a:p>
            </p:txBody>
          </p:sp>
        </p:gr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Collapse of 100M</a:t>
            </a:r>
            <a:r>
              <a:rPr lang="en-US" altLang="ja-JP" sz="2600" dirty="0" smtClean="0"/>
              <a:t>solar</a:t>
            </a:r>
            <a:r>
              <a:rPr lang="en-US" altLang="ja-JP" dirty="0" smtClean="0"/>
              <a:t> </a:t>
            </a:r>
            <a:r>
              <a:rPr lang="en-US" altLang="ja-JP" dirty="0" err="1" smtClean="0"/>
              <a:t>presupernova</a:t>
            </a:r>
            <a:r>
              <a:rPr lang="en-US" altLang="ja-JP" dirty="0" smtClean="0"/>
              <a:t> model </a:t>
            </a:r>
            <a:endParaRPr kumimoji="1" lang="ja-JP" altLang="en-US" dirty="0"/>
          </a:p>
        </p:txBody>
      </p:sp>
      <p:sp>
        <p:nvSpPr>
          <p:cNvPr id="3" name="コンテンツ プレースホルダ 2"/>
          <p:cNvSpPr>
            <a:spLocks noGrp="1"/>
          </p:cNvSpPr>
          <p:nvPr>
            <p:ph sz="quarter" idx="1"/>
          </p:nvPr>
        </p:nvSpPr>
        <p:spPr>
          <a:xfrm>
            <a:off x="457200" y="1219200"/>
            <a:ext cx="8229600" cy="697632"/>
          </a:xfrm>
        </p:spPr>
        <p:txBody>
          <a:bodyPr>
            <a:normAutofit/>
          </a:bodyPr>
          <a:lstStyle/>
          <a:p>
            <a:r>
              <a:rPr lang="en-US" altLang="ja-JP" sz="2500" b="1" u="sng" dirty="0" smtClean="0">
                <a:solidFill>
                  <a:srgbClr val="00863D"/>
                </a:solidFill>
                <a:latin typeface="Calibri" pitchFamily="34" charset="0"/>
              </a:rPr>
              <a:t>‘Moderately’</a:t>
            </a:r>
            <a:r>
              <a:rPr kumimoji="1" lang="en-US" altLang="ja-JP" sz="2500" dirty="0" smtClean="0">
                <a:solidFill>
                  <a:srgbClr val="00863D"/>
                </a:solidFill>
                <a:latin typeface="Calibri" pitchFamily="34" charset="0"/>
              </a:rPr>
              <a:t> </a:t>
            </a:r>
            <a:r>
              <a:rPr kumimoji="1" lang="en-US" altLang="ja-JP" sz="2500" dirty="0" smtClean="0">
                <a:latin typeface="Calibri" pitchFamily="34" charset="0"/>
              </a:rPr>
              <a:t>rotating model (</a:t>
            </a:r>
            <a:r>
              <a:rPr kumimoji="1" lang="en-US" altLang="ja-JP" sz="2500" dirty="0" err="1" smtClean="0">
                <a:latin typeface="Times New Roman" pitchFamily="18" charset="0"/>
                <a:cs typeface="Times New Roman" pitchFamily="18" charset="0"/>
              </a:rPr>
              <a:t>Ω</a:t>
            </a:r>
            <a:r>
              <a:rPr kumimoji="1" lang="en-US" altLang="ja-JP" sz="2500" baseline="-16000" dirty="0" err="1" smtClean="0">
                <a:latin typeface="Times New Roman" pitchFamily="18" charset="0"/>
                <a:cs typeface="Times New Roman" pitchFamily="18" charset="0"/>
              </a:rPr>
              <a:t>c</a:t>
            </a:r>
            <a:r>
              <a:rPr kumimoji="1" lang="en-US" altLang="ja-JP" sz="2500" dirty="0" smtClean="0">
                <a:latin typeface="Times New Roman" pitchFamily="18" charset="0"/>
                <a:cs typeface="Times New Roman" pitchFamily="18" charset="0"/>
              </a:rPr>
              <a:t>=1.2 </a:t>
            </a:r>
            <a:r>
              <a:rPr kumimoji="1" lang="en-US" altLang="ja-JP" sz="2500" dirty="0" err="1" smtClean="0">
                <a:latin typeface="Times New Roman" pitchFamily="18" charset="0"/>
                <a:cs typeface="Times New Roman" pitchFamily="18" charset="0"/>
              </a:rPr>
              <a:t>rad</a:t>
            </a:r>
            <a:r>
              <a:rPr kumimoji="1" lang="en-US" altLang="ja-JP" sz="2500" dirty="0" smtClean="0">
                <a:latin typeface="Times New Roman" pitchFamily="18" charset="0"/>
                <a:cs typeface="Times New Roman" pitchFamily="18" charset="0"/>
              </a:rPr>
              <a:t>/s, </a:t>
            </a:r>
            <a:r>
              <a:rPr kumimoji="1" lang="en-US" altLang="ja-JP" sz="2500" dirty="0" err="1" smtClean="0">
                <a:latin typeface="Times New Roman" pitchFamily="18" charset="0"/>
                <a:cs typeface="Times New Roman" pitchFamily="18" charset="0"/>
              </a:rPr>
              <a:t>Ω</a:t>
            </a:r>
            <a:r>
              <a:rPr kumimoji="1" lang="en-US" altLang="ja-JP" sz="2500" baseline="-16000" dirty="0" err="1" smtClean="0">
                <a:latin typeface="Times New Roman" pitchFamily="18" charset="0"/>
                <a:cs typeface="Times New Roman" pitchFamily="18" charset="0"/>
              </a:rPr>
              <a:t>Fe</a:t>
            </a:r>
            <a:r>
              <a:rPr kumimoji="1" lang="en-US" altLang="ja-JP" sz="2500" dirty="0" smtClean="0">
                <a:latin typeface="Times New Roman" pitchFamily="18" charset="0"/>
                <a:cs typeface="Times New Roman" pitchFamily="18" charset="0"/>
              </a:rPr>
              <a:t>=0.6 </a:t>
            </a:r>
            <a:r>
              <a:rPr kumimoji="1" lang="en-US" altLang="ja-JP" sz="2500" dirty="0" err="1" smtClean="0">
                <a:latin typeface="Times New Roman" pitchFamily="18" charset="0"/>
                <a:cs typeface="Times New Roman" pitchFamily="18" charset="0"/>
              </a:rPr>
              <a:t>rad</a:t>
            </a:r>
            <a:r>
              <a:rPr kumimoji="1" lang="en-US" altLang="ja-JP" sz="2500" dirty="0" smtClean="0">
                <a:latin typeface="Times New Roman" pitchFamily="18" charset="0"/>
                <a:cs typeface="Times New Roman" pitchFamily="18" charset="0"/>
              </a:rPr>
              <a:t>/s</a:t>
            </a:r>
            <a:r>
              <a:rPr kumimoji="1" lang="en-US" altLang="ja-JP" sz="2500" dirty="0" smtClean="0">
                <a:latin typeface="Calibri" pitchFamily="34" charset="0"/>
              </a:rPr>
              <a:t>)</a:t>
            </a:r>
            <a:endParaRPr kumimoji="1" lang="ja-JP" altLang="en-US" sz="2500" dirty="0">
              <a:latin typeface="Calibri" pitchFamily="34" charset="0"/>
            </a:endParaRPr>
          </a:p>
        </p:txBody>
      </p:sp>
      <p:pic>
        <p:nvPicPr>
          <p:cNvPr id="4" name="Picture 2"/>
          <p:cNvPicPr>
            <a:picLocks noChangeAspect="1" noChangeArrowheads="1"/>
          </p:cNvPicPr>
          <p:nvPr/>
        </p:nvPicPr>
        <p:blipFill>
          <a:blip r:embed="rId4" cstate="print"/>
          <a:srcRect/>
          <a:stretch>
            <a:fillRect/>
          </a:stretch>
        </p:blipFill>
        <p:spPr bwMode="auto">
          <a:xfrm>
            <a:off x="1697831" y="1700808"/>
            <a:ext cx="5472608" cy="5090291"/>
          </a:xfrm>
          <a:prstGeom prst="rect">
            <a:avLst/>
          </a:prstGeom>
          <a:noFill/>
          <a:ln w="9525">
            <a:noFill/>
            <a:miter lim="800000"/>
            <a:headEnd/>
            <a:tailEnd/>
          </a:ln>
        </p:spPr>
      </p:pic>
      <p:graphicFrame>
        <p:nvGraphicFramePr>
          <p:cNvPr id="396289" name="Object 2"/>
          <p:cNvGraphicFramePr>
            <a:graphicFrameLocks noChangeAspect="1"/>
          </p:cNvGraphicFramePr>
          <p:nvPr/>
        </p:nvGraphicFramePr>
        <p:xfrm>
          <a:off x="6863034" y="1848743"/>
          <a:ext cx="369888" cy="428625"/>
        </p:xfrm>
        <a:graphic>
          <a:graphicData uri="http://schemas.openxmlformats.org/presentationml/2006/ole">
            <p:oleObj spid="_x0000_s396289" name="数式" r:id="rId5" imgW="164880" imgH="228600" progId="Equation.3">
              <p:embed/>
            </p:oleObj>
          </a:graphicData>
        </a:graphic>
      </p:graphicFrame>
      <p:graphicFrame>
        <p:nvGraphicFramePr>
          <p:cNvPr id="396290" name="Object 3"/>
          <p:cNvGraphicFramePr>
            <a:graphicFrameLocks noChangeAspect="1"/>
          </p:cNvGraphicFramePr>
          <p:nvPr/>
        </p:nvGraphicFramePr>
        <p:xfrm>
          <a:off x="6863034" y="2283718"/>
          <a:ext cx="369888" cy="428625"/>
        </p:xfrm>
        <a:graphic>
          <a:graphicData uri="http://schemas.openxmlformats.org/presentationml/2006/ole">
            <p:oleObj spid="_x0000_s396290" name="数式" r:id="rId6" imgW="164880" imgH="228600" progId="Equation.3">
              <p:embed/>
            </p:oleObj>
          </a:graphicData>
        </a:graphic>
      </p:graphicFrame>
      <p:graphicFrame>
        <p:nvGraphicFramePr>
          <p:cNvPr id="396291" name="Object 4"/>
          <p:cNvGraphicFramePr>
            <a:graphicFrameLocks noChangeAspect="1"/>
          </p:cNvGraphicFramePr>
          <p:nvPr/>
        </p:nvGraphicFramePr>
        <p:xfrm>
          <a:off x="6810399" y="2701925"/>
          <a:ext cx="569913" cy="452438"/>
        </p:xfrm>
        <a:graphic>
          <a:graphicData uri="http://schemas.openxmlformats.org/presentationml/2006/ole">
            <p:oleObj spid="_x0000_s396291" name="数式" r:id="rId7" imgW="253800" imgH="241200" progId="Equation.3">
              <p:embed/>
            </p:oleObj>
          </a:graphicData>
        </a:graphic>
      </p:graphicFrame>
      <p:sp>
        <p:nvSpPr>
          <p:cNvPr id="8" name="テキスト ボックス 7"/>
          <p:cNvSpPr txBox="1"/>
          <p:nvPr/>
        </p:nvSpPr>
        <p:spPr>
          <a:xfrm>
            <a:off x="977751" y="1948770"/>
            <a:ext cx="1159607" cy="400110"/>
          </a:xfrm>
          <a:prstGeom prst="rect">
            <a:avLst/>
          </a:prstGeom>
          <a:noFill/>
        </p:spPr>
        <p:txBody>
          <a:bodyPr wrap="square" rtlCol="0">
            <a:spAutoFit/>
          </a:bodyPr>
          <a:lstStyle/>
          <a:p>
            <a:r>
              <a:rPr kumimoji="1" lang="en-US" altLang="ja-JP" sz="2000" dirty="0" smtClean="0">
                <a:latin typeface="Times New Roman" pitchFamily="18" charset="0"/>
                <a:cs typeface="Times New Roman" pitchFamily="18" charset="0"/>
              </a:rPr>
              <a:t>10</a:t>
            </a:r>
            <a:r>
              <a:rPr kumimoji="1" lang="en-US" altLang="ja-JP" sz="2000" baseline="25000" dirty="0" smtClean="0">
                <a:latin typeface="Times New Roman" pitchFamily="18" charset="0"/>
                <a:cs typeface="Times New Roman" pitchFamily="18" charset="0"/>
              </a:rPr>
              <a:t>53</a:t>
            </a:r>
            <a:r>
              <a:rPr kumimoji="1" lang="en-US" altLang="ja-JP" sz="2000" dirty="0" smtClean="0">
                <a:latin typeface="Times New Roman" pitchFamily="18" charset="0"/>
                <a:cs typeface="Times New Roman" pitchFamily="18" charset="0"/>
              </a:rPr>
              <a:t> erg/s</a:t>
            </a:r>
            <a:endParaRPr kumimoji="1" lang="ja-JP" altLang="en-US" sz="2000" dirty="0">
              <a:latin typeface="Times New Roman" pitchFamily="18" charset="0"/>
              <a:cs typeface="Times New Roman" pitchFamily="18" charset="0"/>
            </a:endParaRPr>
          </a:p>
        </p:txBody>
      </p:sp>
      <p:cxnSp>
        <p:nvCxnSpPr>
          <p:cNvPr id="19" name="直線矢印コネクタ 18"/>
          <p:cNvCxnSpPr/>
          <p:nvPr/>
        </p:nvCxnSpPr>
        <p:spPr>
          <a:xfrm>
            <a:off x="2771800" y="5805264"/>
            <a:ext cx="3312368" cy="0"/>
          </a:xfrm>
          <a:prstGeom prst="straightConnector1">
            <a:avLst/>
          </a:prstGeom>
          <a:ln w="50800">
            <a:solidFill>
              <a:srgbClr val="FFFF99"/>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4067944" y="5877272"/>
            <a:ext cx="1296144" cy="461665"/>
          </a:xfrm>
          <a:prstGeom prst="rect">
            <a:avLst/>
          </a:prstGeom>
          <a:noFill/>
        </p:spPr>
        <p:txBody>
          <a:bodyPr wrap="square" rtlCol="0">
            <a:spAutoFit/>
          </a:bodyPr>
          <a:lstStyle/>
          <a:p>
            <a:r>
              <a:rPr kumimoji="1" lang="en-US" altLang="ja-JP" sz="2400" b="1" dirty="0" smtClean="0">
                <a:solidFill>
                  <a:srgbClr val="FFFF99"/>
                </a:solidFill>
                <a:latin typeface="Times New Roman" pitchFamily="18" charset="0"/>
                <a:cs typeface="Times New Roman" pitchFamily="18" charset="0"/>
              </a:rPr>
              <a:t>280km</a:t>
            </a:r>
            <a:endParaRPr kumimoji="1" lang="ja-JP" altLang="en-US" sz="2400" b="1" dirty="0" smtClean="0">
              <a:solidFill>
                <a:srgbClr val="FFFF99"/>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dirty="0" smtClean="0"/>
              <a:t>Collapse of 100M</a:t>
            </a:r>
            <a:r>
              <a:rPr lang="en-US" altLang="ja-JP" sz="2600" dirty="0" smtClean="0"/>
              <a:t>solar</a:t>
            </a:r>
            <a:r>
              <a:rPr lang="en-US" altLang="ja-JP" dirty="0" smtClean="0"/>
              <a:t> </a:t>
            </a:r>
            <a:r>
              <a:rPr lang="en-US" altLang="ja-JP" dirty="0" err="1" smtClean="0"/>
              <a:t>presupernova</a:t>
            </a:r>
            <a:r>
              <a:rPr lang="en-US" altLang="ja-JP" dirty="0" smtClean="0"/>
              <a:t> model</a:t>
            </a:r>
            <a:endParaRPr kumimoji="1" lang="ja-JP" altLang="en-US" dirty="0"/>
          </a:p>
        </p:txBody>
      </p:sp>
      <p:sp>
        <p:nvSpPr>
          <p:cNvPr id="3" name="コンテンツ プレースホルダ 2"/>
          <p:cNvSpPr>
            <a:spLocks noGrp="1"/>
          </p:cNvSpPr>
          <p:nvPr>
            <p:ph sz="quarter" idx="1"/>
          </p:nvPr>
        </p:nvSpPr>
        <p:spPr>
          <a:xfrm>
            <a:off x="457200" y="1219200"/>
            <a:ext cx="8229600" cy="697632"/>
          </a:xfrm>
        </p:spPr>
        <p:txBody>
          <a:bodyPr>
            <a:normAutofit/>
          </a:bodyPr>
          <a:lstStyle/>
          <a:p>
            <a:r>
              <a:rPr lang="en-US" altLang="ja-JP" sz="2500" b="1" u="sng" dirty="0" smtClean="0">
                <a:solidFill>
                  <a:srgbClr val="00863D"/>
                </a:solidFill>
                <a:latin typeface="Calibri" pitchFamily="34" charset="0"/>
              </a:rPr>
              <a:t>‘Moderately’</a:t>
            </a:r>
            <a:r>
              <a:rPr kumimoji="1" lang="en-US" altLang="ja-JP" sz="2500" dirty="0" smtClean="0">
                <a:solidFill>
                  <a:srgbClr val="00863D"/>
                </a:solidFill>
                <a:latin typeface="Calibri" pitchFamily="34" charset="0"/>
              </a:rPr>
              <a:t> </a:t>
            </a:r>
            <a:r>
              <a:rPr kumimoji="1" lang="en-US" altLang="ja-JP" sz="2500" dirty="0" smtClean="0">
                <a:latin typeface="Calibri" pitchFamily="34" charset="0"/>
              </a:rPr>
              <a:t>rotating model (</a:t>
            </a:r>
            <a:r>
              <a:rPr kumimoji="1" lang="en-US" altLang="ja-JP" sz="2500" dirty="0" err="1" smtClean="0">
                <a:latin typeface="Times New Roman" pitchFamily="18" charset="0"/>
                <a:cs typeface="Times New Roman" pitchFamily="18" charset="0"/>
              </a:rPr>
              <a:t>Ω</a:t>
            </a:r>
            <a:r>
              <a:rPr kumimoji="1" lang="en-US" altLang="ja-JP" sz="2500" baseline="-16000" dirty="0" err="1" smtClean="0">
                <a:latin typeface="Times New Roman" pitchFamily="18" charset="0"/>
                <a:cs typeface="Times New Roman" pitchFamily="18" charset="0"/>
              </a:rPr>
              <a:t>c</a:t>
            </a:r>
            <a:r>
              <a:rPr kumimoji="1" lang="en-US" altLang="ja-JP" sz="2500" dirty="0" smtClean="0">
                <a:latin typeface="Times New Roman" pitchFamily="18" charset="0"/>
                <a:cs typeface="Times New Roman" pitchFamily="18" charset="0"/>
              </a:rPr>
              <a:t>=1.2 </a:t>
            </a:r>
            <a:r>
              <a:rPr kumimoji="1" lang="en-US" altLang="ja-JP" sz="2500" dirty="0" err="1" smtClean="0">
                <a:latin typeface="Times New Roman" pitchFamily="18" charset="0"/>
                <a:cs typeface="Times New Roman" pitchFamily="18" charset="0"/>
              </a:rPr>
              <a:t>rad</a:t>
            </a:r>
            <a:r>
              <a:rPr kumimoji="1" lang="en-US" altLang="ja-JP" sz="2500" dirty="0" smtClean="0">
                <a:latin typeface="Times New Roman" pitchFamily="18" charset="0"/>
                <a:cs typeface="Times New Roman" pitchFamily="18" charset="0"/>
              </a:rPr>
              <a:t>/s, </a:t>
            </a:r>
            <a:r>
              <a:rPr kumimoji="1" lang="en-US" altLang="ja-JP" sz="2500" dirty="0" err="1" smtClean="0">
                <a:latin typeface="Times New Roman" pitchFamily="18" charset="0"/>
                <a:cs typeface="Times New Roman" pitchFamily="18" charset="0"/>
              </a:rPr>
              <a:t>Ω</a:t>
            </a:r>
            <a:r>
              <a:rPr kumimoji="1" lang="en-US" altLang="ja-JP" sz="2500" baseline="-16000" dirty="0" err="1" smtClean="0">
                <a:latin typeface="Times New Roman" pitchFamily="18" charset="0"/>
                <a:cs typeface="Times New Roman" pitchFamily="18" charset="0"/>
              </a:rPr>
              <a:t>Fe</a:t>
            </a:r>
            <a:r>
              <a:rPr kumimoji="1" lang="en-US" altLang="ja-JP" sz="2500" dirty="0" smtClean="0">
                <a:latin typeface="Times New Roman" pitchFamily="18" charset="0"/>
                <a:cs typeface="Times New Roman" pitchFamily="18" charset="0"/>
              </a:rPr>
              <a:t>=0.6 </a:t>
            </a:r>
            <a:r>
              <a:rPr kumimoji="1" lang="en-US" altLang="ja-JP" sz="2500" dirty="0" err="1" smtClean="0">
                <a:latin typeface="Times New Roman" pitchFamily="18" charset="0"/>
                <a:cs typeface="Times New Roman" pitchFamily="18" charset="0"/>
              </a:rPr>
              <a:t>rad</a:t>
            </a:r>
            <a:r>
              <a:rPr kumimoji="1" lang="en-US" altLang="ja-JP" sz="2500" dirty="0" smtClean="0">
                <a:latin typeface="Times New Roman" pitchFamily="18" charset="0"/>
                <a:cs typeface="Times New Roman" pitchFamily="18" charset="0"/>
              </a:rPr>
              <a:t>/s</a:t>
            </a:r>
            <a:r>
              <a:rPr kumimoji="1" lang="en-US" altLang="ja-JP" sz="2500" dirty="0" smtClean="0">
                <a:latin typeface="Calibri" pitchFamily="34" charset="0"/>
              </a:rPr>
              <a:t>)</a:t>
            </a:r>
            <a:endParaRPr kumimoji="1" lang="ja-JP" altLang="en-US" sz="2500" dirty="0">
              <a:latin typeface="Calibri" pitchFamily="34" charset="0"/>
            </a:endParaRPr>
          </a:p>
        </p:txBody>
      </p:sp>
    </p:spTree>
    <p:controls>
      <p:control spid="595973" name="WindowsMediaPlayer1" r:id="rId2" imgW="6047619" imgH="5087060"/>
    </p:controls>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sz="quarter" idx="1"/>
          </p:nvPr>
        </p:nvSpPr>
        <p:spPr>
          <a:xfrm>
            <a:off x="457200" y="1219200"/>
            <a:ext cx="8229600" cy="697632"/>
          </a:xfrm>
        </p:spPr>
        <p:txBody>
          <a:bodyPr>
            <a:normAutofit/>
          </a:bodyPr>
          <a:lstStyle/>
          <a:p>
            <a:r>
              <a:rPr lang="en-US" altLang="ja-JP" sz="2500" b="1" u="sng" dirty="0" smtClean="0">
                <a:solidFill>
                  <a:srgbClr val="FF0000"/>
                </a:solidFill>
                <a:latin typeface="Calibri" pitchFamily="34" charset="0"/>
              </a:rPr>
              <a:t>‘Rapidly’</a:t>
            </a:r>
            <a:r>
              <a:rPr kumimoji="1" lang="en-US" altLang="ja-JP" sz="2500" dirty="0" smtClean="0">
                <a:solidFill>
                  <a:srgbClr val="FF0000"/>
                </a:solidFill>
                <a:latin typeface="Calibri" pitchFamily="34" charset="0"/>
              </a:rPr>
              <a:t> </a:t>
            </a:r>
            <a:r>
              <a:rPr kumimoji="1" lang="en-US" altLang="ja-JP" sz="2500" dirty="0" smtClean="0">
                <a:latin typeface="Calibri" pitchFamily="34" charset="0"/>
              </a:rPr>
              <a:t>rotating model (</a:t>
            </a:r>
            <a:r>
              <a:rPr kumimoji="1" lang="en-US" altLang="ja-JP" sz="2500" dirty="0" err="1" smtClean="0">
                <a:latin typeface="Times New Roman" pitchFamily="18" charset="0"/>
                <a:cs typeface="Times New Roman" pitchFamily="18" charset="0"/>
              </a:rPr>
              <a:t>Ω</a:t>
            </a:r>
            <a:r>
              <a:rPr kumimoji="1" lang="en-US" altLang="ja-JP" sz="2500" baseline="-16000" dirty="0" err="1" smtClean="0">
                <a:latin typeface="Times New Roman" pitchFamily="18" charset="0"/>
                <a:cs typeface="Times New Roman" pitchFamily="18" charset="0"/>
              </a:rPr>
              <a:t>c</a:t>
            </a:r>
            <a:r>
              <a:rPr kumimoji="1" lang="en-US" altLang="ja-JP" sz="2500" dirty="0" smtClean="0">
                <a:latin typeface="Times New Roman" pitchFamily="18" charset="0"/>
                <a:cs typeface="Times New Roman" pitchFamily="18" charset="0"/>
              </a:rPr>
              <a:t>=1.2 </a:t>
            </a:r>
            <a:r>
              <a:rPr kumimoji="1" lang="en-US" altLang="ja-JP" sz="2500" dirty="0" err="1" smtClean="0">
                <a:latin typeface="Times New Roman" pitchFamily="18" charset="0"/>
                <a:cs typeface="Times New Roman" pitchFamily="18" charset="0"/>
              </a:rPr>
              <a:t>rad</a:t>
            </a:r>
            <a:r>
              <a:rPr kumimoji="1" lang="en-US" altLang="ja-JP" sz="2500" dirty="0" smtClean="0">
                <a:latin typeface="Times New Roman" pitchFamily="18" charset="0"/>
                <a:cs typeface="Times New Roman" pitchFamily="18" charset="0"/>
              </a:rPr>
              <a:t>/s, </a:t>
            </a:r>
            <a:r>
              <a:rPr kumimoji="1" lang="en-US" altLang="ja-JP" sz="2500" dirty="0" err="1" smtClean="0">
                <a:latin typeface="Times New Roman" pitchFamily="18" charset="0"/>
                <a:cs typeface="Times New Roman" pitchFamily="18" charset="0"/>
              </a:rPr>
              <a:t>Ω</a:t>
            </a:r>
            <a:r>
              <a:rPr kumimoji="1" lang="en-US" altLang="ja-JP" sz="2500" baseline="-16000" dirty="0" err="1" smtClean="0">
                <a:latin typeface="Times New Roman" pitchFamily="18" charset="0"/>
                <a:cs typeface="Times New Roman" pitchFamily="18" charset="0"/>
              </a:rPr>
              <a:t>Fe</a:t>
            </a:r>
            <a:r>
              <a:rPr kumimoji="1" lang="en-US" altLang="ja-JP" sz="2500" dirty="0" smtClean="0">
                <a:latin typeface="Times New Roman" pitchFamily="18" charset="0"/>
                <a:cs typeface="Times New Roman" pitchFamily="18" charset="0"/>
              </a:rPr>
              <a:t>=1.2 </a:t>
            </a:r>
            <a:r>
              <a:rPr kumimoji="1" lang="en-US" altLang="ja-JP" sz="2500" dirty="0" err="1" smtClean="0">
                <a:latin typeface="Times New Roman" pitchFamily="18" charset="0"/>
                <a:cs typeface="Times New Roman" pitchFamily="18" charset="0"/>
              </a:rPr>
              <a:t>rad</a:t>
            </a:r>
            <a:r>
              <a:rPr kumimoji="1" lang="en-US" altLang="ja-JP" sz="2500" dirty="0" smtClean="0">
                <a:latin typeface="Times New Roman" pitchFamily="18" charset="0"/>
                <a:cs typeface="Times New Roman" pitchFamily="18" charset="0"/>
              </a:rPr>
              <a:t>/s</a:t>
            </a:r>
            <a:r>
              <a:rPr kumimoji="1" lang="en-US" altLang="ja-JP" sz="2500" dirty="0" smtClean="0">
                <a:latin typeface="Calibri" pitchFamily="34" charset="0"/>
              </a:rPr>
              <a:t>)</a:t>
            </a:r>
            <a:endParaRPr kumimoji="1" lang="ja-JP" altLang="en-US" sz="2500" dirty="0">
              <a:latin typeface="Calibri" pitchFamily="34" charset="0"/>
            </a:endParaRPr>
          </a:p>
        </p:txBody>
      </p:sp>
      <p:sp>
        <p:nvSpPr>
          <p:cNvPr id="7" name="タイトル 1"/>
          <p:cNvSpPr>
            <a:spLocks noGrp="1"/>
          </p:cNvSpPr>
          <p:nvPr>
            <p:ph type="title"/>
          </p:nvPr>
        </p:nvSpPr>
        <p:spPr>
          <a:xfrm>
            <a:off x="457200" y="152400"/>
            <a:ext cx="8229600" cy="990600"/>
          </a:xfrm>
        </p:spPr>
        <p:txBody>
          <a:bodyPr>
            <a:normAutofit fontScale="90000"/>
          </a:bodyPr>
          <a:lstStyle/>
          <a:p>
            <a:r>
              <a:rPr lang="en-US" altLang="ja-JP" dirty="0" smtClean="0"/>
              <a:t>Collapse of 100M</a:t>
            </a:r>
            <a:r>
              <a:rPr lang="en-US" altLang="ja-JP" sz="2600" dirty="0" smtClean="0"/>
              <a:t>solar</a:t>
            </a:r>
            <a:r>
              <a:rPr lang="en-US" altLang="ja-JP" dirty="0" smtClean="0"/>
              <a:t> </a:t>
            </a:r>
            <a:r>
              <a:rPr lang="en-US" altLang="ja-JP" dirty="0" err="1" smtClean="0"/>
              <a:t>presupernova</a:t>
            </a:r>
            <a:r>
              <a:rPr lang="en-US" altLang="ja-JP" dirty="0" smtClean="0"/>
              <a:t> model</a:t>
            </a:r>
            <a:endParaRPr kumimoji="1" lang="ja-JP" altLang="en-US" dirty="0"/>
          </a:p>
        </p:txBody>
      </p:sp>
      <p:pic>
        <p:nvPicPr>
          <p:cNvPr id="589825" name="Picture 1"/>
          <p:cNvPicPr>
            <a:picLocks noChangeAspect="1" noChangeArrowheads="1"/>
          </p:cNvPicPr>
          <p:nvPr/>
        </p:nvPicPr>
        <p:blipFill>
          <a:blip r:embed="rId4" cstate="print"/>
          <a:srcRect/>
          <a:stretch>
            <a:fillRect/>
          </a:stretch>
        </p:blipFill>
        <p:spPr bwMode="auto">
          <a:xfrm>
            <a:off x="1835696" y="1712617"/>
            <a:ext cx="5521993" cy="5100759"/>
          </a:xfrm>
          <a:prstGeom prst="rect">
            <a:avLst/>
          </a:prstGeom>
          <a:noFill/>
          <a:ln w="9525">
            <a:noFill/>
            <a:miter lim="800000"/>
            <a:headEnd/>
            <a:tailEnd/>
          </a:ln>
        </p:spPr>
      </p:pic>
      <p:graphicFrame>
        <p:nvGraphicFramePr>
          <p:cNvPr id="6" name="Object 2"/>
          <p:cNvGraphicFramePr>
            <a:graphicFrameLocks noChangeAspect="1"/>
          </p:cNvGraphicFramePr>
          <p:nvPr/>
        </p:nvGraphicFramePr>
        <p:xfrm>
          <a:off x="7072907" y="1848743"/>
          <a:ext cx="369888" cy="428625"/>
        </p:xfrm>
        <a:graphic>
          <a:graphicData uri="http://schemas.openxmlformats.org/presentationml/2006/ole">
            <p:oleObj spid="_x0000_s589826" name="数式" r:id="rId5" imgW="164880" imgH="228600" progId="Equation.3">
              <p:embed/>
            </p:oleObj>
          </a:graphicData>
        </a:graphic>
      </p:graphicFrame>
      <p:graphicFrame>
        <p:nvGraphicFramePr>
          <p:cNvPr id="8" name="Object 3"/>
          <p:cNvGraphicFramePr>
            <a:graphicFrameLocks noChangeAspect="1"/>
          </p:cNvGraphicFramePr>
          <p:nvPr/>
        </p:nvGraphicFramePr>
        <p:xfrm>
          <a:off x="7072907" y="2283718"/>
          <a:ext cx="369888" cy="428625"/>
        </p:xfrm>
        <a:graphic>
          <a:graphicData uri="http://schemas.openxmlformats.org/presentationml/2006/ole">
            <p:oleObj spid="_x0000_s589827" name="数式" r:id="rId6" imgW="164880" imgH="228600" progId="Equation.3">
              <p:embed/>
            </p:oleObj>
          </a:graphicData>
        </a:graphic>
      </p:graphicFrame>
      <p:graphicFrame>
        <p:nvGraphicFramePr>
          <p:cNvPr id="9" name="Object 4"/>
          <p:cNvGraphicFramePr>
            <a:graphicFrameLocks noChangeAspect="1"/>
          </p:cNvGraphicFramePr>
          <p:nvPr/>
        </p:nvGraphicFramePr>
        <p:xfrm>
          <a:off x="7020272" y="2701925"/>
          <a:ext cx="569913" cy="452438"/>
        </p:xfrm>
        <a:graphic>
          <a:graphicData uri="http://schemas.openxmlformats.org/presentationml/2006/ole">
            <p:oleObj spid="_x0000_s589828" name="数式" r:id="rId7" imgW="253800" imgH="241200" progId="Equation.3">
              <p:embed/>
            </p:oleObj>
          </a:graphicData>
        </a:graphic>
      </p:graphicFrame>
      <p:sp>
        <p:nvSpPr>
          <p:cNvPr id="10" name="テキスト ボックス 9"/>
          <p:cNvSpPr txBox="1"/>
          <p:nvPr/>
        </p:nvSpPr>
        <p:spPr>
          <a:xfrm>
            <a:off x="1187624" y="1844824"/>
            <a:ext cx="1159607" cy="400110"/>
          </a:xfrm>
          <a:prstGeom prst="rect">
            <a:avLst/>
          </a:prstGeom>
          <a:noFill/>
        </p:spPr>
        <p:txBody>
          <a:bodyPr wrap="square" rtlCol="0">
            <a:spAutoFit/>
          </a:bodyPr>
          <a:lstStyle/>
          <a:p>
            <a:r>
              <a:rPr kumimoji="1" lang="en-US" altLang="ja-JP" sz="2000" dirty="0" smtClean="0">
                <a:latin typeface="Times New Roman" pitchFamily="18" charset="0"/>
                <a:cs typeface="Times New Roman" pitchFamily="18" charset="0"/>
              </a:rPr>
              <a:t>10</a:t>
            </a:r>
            <a:r>
              <a:rPr kumimoji="1" lang="en-US" altLang="ja-JP" sz="2000" baseline="25000" dirty="0" smtClean="0">
                <a:latin typeface="Times New Roman" pitchFamily="18" charset="0"/>
                <a:cs typeface="Times New Roman" pitchFamily="18" charset="0"/>
              </a:rPr>
              <a:t>53</a:t>
            </a:r>
            <a:r>
              <a:rPr kumimoji="1" lang="en-US" altLang="ja-JP" sz="2000" dirty="0" smtClean="0">
                <a:latin typeface="Times New Roman" pitchFamily="18" charset="0"/>
                <a:cs typeface="Times New Roman" pitchFamily="18" charset="0"/>
              </a:rPr>
              <a:t> erg/s</a:t>
            </a:r>
            <a:endParaRPr kumimoji="1" lang="ja-JP" altLang="en-US" sz="2000" dirty="0">
              <a:latin typeface="Times New Roman" pitchFamily="18" charset="0"/>
              <a:cs typeface="Times New Roman" pitchFamily="18" charset="0"/>
            </a:endParaRPr>
          </a:p>
        </p:txBody>
      </p:sp>
      <p:cxnSp>
        <p:nvCxnSpPr>
          <p:cNvPr id="11" name="直線矢印コネクタ 10"/>
          <p:cNvCxnSpPr/>
          <p:nvPr/>
        </p:nvCxnSpPr>
        <p:spPr>
          <a:xfrm>
            <a:off x="2987824" y="5805264"/>
            <a:ext cx="3312368" cy="0"/>
          </a:xfrm>
          <a:prstGeom prst="straightConnector1">
            <a:avLst/>
          </a:prstGeom>
          <a:ln w="508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4211960" y="5805264"/>
            <a:ext cx="1296144" cy="461665"/>
          </a:xfrm>
          <a:prstGeom prst="rect">
            <a:avLst/>
          </a:prstGeom>
          <a:noFill/>
        </p:spPr>
        <p:txBody>
          <a:bodyPr wrap="square" rtlCol="0">
            <a:spAutoFit/>
          </a:bodyPr>
          <a:lstStyle/>
          <a:p>
            <a:r>
              <a:rPr lang="en-US" altLang="ja-JP" sz="2400" b="1" dirty="0" smtClean="0">
                <a:latin typeface="Times New Roman" pitchFamily="18" charset="0"/>
                <a:cs typeface="Times New Roman" pitchFamily="18" charset="0"/>
              </a:rPr>
              <a:t>98</a:t>
            </a:r>
            <a:r>
              <a:rPr kumimoji="1" lang="en-US" altLang="ja-JP" sz="2400" b="1" dirty="0" smtClean="0">
                <a:latin typeface="Times New Roman" pitchFamily="18" charset="0"/>
                <a:cs typeface="Times New Roman" pitchFamily="18" charset="0"/>
              </a:rPr>
              <a:t>0km</a:t>
            </a:r>
            <a:endParaRPr kumimoji="1" lang="ja-JP" altLang="en-US" sz="24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sz="quarter" idx="1"/>
          </p:nvPr>
        </p:nvSpPr>
        <p:spPr>
          <a:xfrm>
            <a:off x="457200" y="1219200"/>
            <a:ext cx="8229600" cy="697632"/>
          </a:xfrm>
        </p:spPr>
        <p:txBody>
          <a:bodyPr>
            <a:normAutofit/>
          </a:bodyPr>
          <a:lstStyle/>
          <a:p>
            <a:r>
              <a:rPr lang="en-US" altLang="ja-JP" sz="2500" b="1" u="sng" dirty="0" smtClean="0">
                <a:solidFill>
                  <a:srgbClr val="FF0000"/>
                </a:solidFill>
                <a:latin typeface="Calibri" pitchFamily="34" charset="0"/>
              </a:rPr>
              <a:t>‘Rapidly’</a:t>
            </a:r>
            <a:r>
              <a:rPr kumimoji="1" lang="en-US" altLang="ja-JP" sz="2500" dirty="0" smtClean="0">
                <a:latin typeface="Calibri" pitchFamily="34" charset="0"/>
              </a:rPr>
              <a:t> rotating model (</a:t>
            </a:r>
            <a:r>
              <a:rPr kumimoji="1" lang="en-US" altLang="ja-JP" sz="2500" dirty="0" err="1" smtClean="0">
                <a:latin typeface="Times New Roman" pitchFamily="18" charset="0"/>
                <a:cs typeface="Times New Roman" pitchFamily="18" charset="0"/>
              </a:rPr>
              <a:t>Ω</a:t>
            </a:r>
            <a:r>
              <a:rPr kumimoji="1" lang="en-US" altLang="ja-JP" sz="2500" baseline="-16000" dirty="0" err="1" smtClean="0">
                <a:latin typeface="Times New Roman" pitchFamily="18" charset="0"/>
                <a:cs typeface="Times New Roman" pitchFamily="18" charset="0"/>
              </a:rPr>
              <a:t>c</a:t>
            </a:r>
            <a:r>
              <a:rPr kumimoji="1" lang="en-US" altLang="ja-JP" sz="2500" dirty="0" smtClean="0">
                <a:latin typeface="Times New Roman" pitchFamily="18" charset="0"/>
                <a:cs typeface="Times New Roman" pitchFamily="18" charset="0"/>
              </a:rPr>
              <a:t>=1.2 </a:t>
            </a:r>
            <a:r>
              <a:rPr kumimoji="1" lang="en-US" altLang="ja-JP" sz="2500" dirty="0" err="1" smtClean="0">
                <a:latin typeface="Times New Roman" pitchFamily="18" charset="0"/>
                <a:cs typeface="Times New Roman" pitchFamily="18" charset="0"/>
              </a:rPr>
              <a:t>rad</a:t>
            </a:r>
            <a:r>
              <a:rPr kumimoji="1" lang="en-US" altLang="ja-JP" sz="2500" dirty="0" smtClean="0">
                <a:latin typeface="Times New Roman" pitchFamily="18" charset="0"/>
                <a:cs typeface="Times New Roman" pitchFamily="18" charset="0"/>
              </a:rPr>
              <a:t>/s, </a:t>
            </a:r>
            <a:r>
              <a:rPr kumimoji="1" lang="en-US" altLang="ja-JP" sz="2500" dirty="0" err="1" smtClean="0">
                <a:latin typeface="Times New Roman" pitchFamily="18" charset="0"/>
                <a:cs typeface="Times New Roman" pitchFamily="18" charset="0"/>
              </a:rPr>
              <a:t>Ω</a:t>
            </a:r>
            <a:r>
              <a:rPr kumimoji="1" lang="en-US" altLang="ja-JP" sz="2500" baseline="-16000" dirty="0" err="1" smtClean="0">
                <a:latin typeface="Times New Roman" pitchFamily="18" charset="0"/>
                <a:cs typeface="Times New Roman" pitchFamily="18" charset="0"/>
              </a:rPr>
              <a:t>Fe</a:t>
            </a:r>
            <a:r>
              <a:rPr kumimoji="1" lang="en-US" altLang="ja-JP" sz="2500" dirty="0" smtClean="0">
                <a:latin typeface="Times New Roman" pitchFamily="18" charset="0"/>
                <a:cs typeface="Times New Roman" pitchFamily="18" charset="0"/>
              </a:rPr>
              <a:t>=1.2 </a:t>
            </a:r>
            <a:r>
              <a:rPr kumimoji="1" lang="en-US" altLang="ja-JP" sz="2500" dirty="0" err="1" smtClean="0">
                <a:latin typeface="Times New Roman" pitchFamily="18" charset="0"/>
                <a:cs typeface="Times New Roman" pitchFamily="18" charset="0"/>
              </a:rPr>
              <a:t>rad</a:t>
            </a:r>
            <a:r>
              <a:rPr kumimoji="1" lang="en-US" altLang="ja-JP" sz="2500" dirty="0" smtClean="0">
                <a:latin typeface="Times New Roman" pitchFamily="18" charset="0"/>
                <a:cs typeface="Times New Roman" pitchFamily="18" charset="0"/>
              </a:rPr>
              <a:t>/s</a:t>
            </a:r>
            <a:r>
              <a:rPr kumimoji="1" lang="en-US" altLang="ja-JP" sz="2500" dirty="0" smtClean="0">
                <a:latin typeface="Calibri" pitchFamily="34" charset="0"/>
              </a:rPr>
              <a:t>)</a:t>
            </a:r>
            <a:endParaRPr kumimoji="1" lang="ja-JP" altLang="en-US" sz="2500" dirty="0">
              <a:latin typeface="Calibri" pitchFamily="34" charset="0"/>
            </a:endParaRPr>
          </a:p>
        </p:txBody>
      </p:sp>
      <p:sp>
        <p:nvSpPr>
          <p:cNvPr id="7" name="タイトル 1"/>
          <p:cNvSpPr>
            <a:spLocks noGrp="1"/>
          </p:cNvSpPr>
          <p:nvPr>
            <p:ph type="title"/>
          </p:nvPr>
        </p:nvSpPr>
        <p:spPr>
          <a:xfrm>
            <a:off x="457200" y="152400"/>
            <a:ext cx="8229600" cy="990600"/>
          </a:xfrm>
        </p:spPr>
        <p:txBody>
          <a:bodyPr>
            <a:normAutofit fontScale="90000"/>
          </a:bodyPr>
          <a:lstStyle/>
          <a:p>
            <a:r>
              <a:rPr lang="en-US" altLang="ja-JP" dirty="0" smtClean="0"/>
              <a:t>Collapse of 100M</a:t>
            </a:r>
            <a:r>
              <a:rPr lang="en-US" altLang="ja-JP" sz="2600" dirty="0" smtClean="0"/>
              <a:t>solar</a:t>
            </a:r>
            <a:r>
              <a:rPr lang="en-US" altLang="ja-JP" dirty="0" smtClean="0"/>
              <a:t> </a:t>
            </a:r>
            <a:r>
              <a:rPr lang="en-US" altLang="ja-JP" dirty="0" err="1" smtClean="0"/>
              <a:t>presupernova</a:t>
            </a:r>
            <a:r>
              <a:rPr lang="en-US" altLang="ja-JP" dirty="0" smtClean="0"/>
              <a:t> model</a:t>
            </a:r>
            <a:endParaRPr kumimoji="1" lang="ja-JP" altLang="en-US" dirty="0"/>
          </a:p>
        </p:txBody>
      </p:sp>
    </p:spTree>
    <p:controls>
      <p:control spid="596994" name="WindowsMediaPlayer1" r:id="rId2" imgW="6047619" imgH="5087060"/>
    </p:controls>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Rotational Profile of PNS</a:t>
            </a:r>
            <a:endParaRPr kumimoji="1" lang="ja-JP" altLang="en-US" dirty="0"/>
          </a:p>
        </p:txBody>
      </p:sp>
      <p:sp>
        <p:nvSpPr>
          <p:cNvPr id="3" name="コンテンツ プレースホルダ 2"/>
          <p:cNvSpPr>
            <a:spLocks noGrp="1"/>
          </p:cNvSpPr>
          <p:nvPr>
            <p:ph sz="quarter" idx="1"/>
          </p:nvPr>
        </p:nvSpPr>
        <p:spPr>
          <a:xfrm>
            <a:off x="457200" y="1219200"/>
            <a:ext cx="8147248" cy="4937760"/>
          </a:xfrm>
        </p:spPr>
        <p:txBody>
          <a:bodyPr>
            <a:normAutofit/>
          </a:bodyPr>
          <a:lstStyle/>
          <a:p>
            <a:r>
              <a:rPr lang="en-US" altLang="ja-JP" sz="2400" dirty="0" smtClean="0">
                <a:latin typeface="Calibri" pitchFamily="34" charset="0"/>
                <a:ea typeface="HGP教科書体" pitchFamily="18" charset="-128"/>
              </a:rPr>
              <a:t>Rotational profiles of </a:t>
            </a:r>
            <a:r>
              <a:rPr lang="en-US" altLang="ja-JP" sz="2400" b="1" u="sng" dirty="0" smtClean="0">
                <a:latin typeface="Calibri" pitchFamily="34" charset="0"/>
                <a:ea typeface="HGP教科書体" pitchFamily="18" charset="-128"/>
              </a:rPr>
              <a:t>Proto-Neutron Star</a:t>
            </a:r>
            <a:r>
              <a:rPr lang="en-US" altLang="ja-JP" sz="2400" dirty="0" smtClean="0">
                <a:latin typeface="Calibri" pitchFamily="34" charset="0"/>
                <a:ea typeface="HGP教科書体" pitchFamily="18" charset="-128"/>
              </a:rPr>
              <a:t> are similar </a:t>
            </a:r>
          </a:p>
          <a:p>
            <a:r>
              <a:rPr lang="en-US" altLang="ja-JP" sz="2400" b="1" u="sng" dirty="0" smtClean="0">
                <a:solidFill>
                  <a:srgbClr val="0000FF"/>
                </a:solidFill>
                <a:latin typeface="Calibri" pitchFamily="34" charset="0"/>
                <a:ea typeface="HGP教科書体" pitchFamily="18" charset="-128"/>
              </a:rPr>
              <a:t>Small difference in rotational profile of outer region results in large difference in dynamics</a:t>
            </a:r>
          </a:p>
        </p:txBody>
      </p:sp>
      <p:pic>
        <p:nvPicPr>
          <p:cNvPr id="6" name="図 5" descr="omega_r12_comp.bmp"/>
          <p:cNvPicPr>
            <a:picLocks noChangeAspect="1"/>
          </p:cNvPicPr>
          <p:nvPr/>
        </p:nvPicPr>
        <p:blipFill>
          <a:blip r:embed="rId3" cstate="print"/>
          <a:stretch>
            <a:fillRect/>
          </a:stretch>
        </p:blipFill>
        <p:spPr>
          <a:xfrm>
            <a:off x="1619672" y="2564904"/>
            <a:ext cx="5854879" cy="4112164"/>
          </a:xfrm>
          <a:prstGeom prst="rect">
            <a:avLst/>
          </a:prstGeom>
          <a:ln>
            <a:solidFill>
              <a:schemeClr val="accent2">
                <a:lumMod val="75000"/>
              </a:schemeClr>
            </a:solidFill>
          </a:ln>
        </p:spPr>
      </p:pic>
      <p:sp>
        <p:nvSpPr>
          <p:cNvPr id="5" name="テキスト ボックス 4"/>
          <p:cNvSpPr txBox="1"/>
          <p:nvPr/>
        </p:nvSpPr>
        <p:spPr>
          <a:xfrm>
            <a:off x="5292080" y="2689756"/>
            <a:ext cx="1296144" cy="523220"/>
          </a:xfrm>
          <a:prstGeom prst="rect">
            <a:avLst/>
          </a:prstGeom>
          <a:solidFill>
            <a:schemeClr val="bg1"/>
          </a:solidFill>
        </p:spPr>
        <p:txBody>
          <a:bodyPr wrap="square" rtlCol="0">
            <a:spAutoFit/>
          </a:bodyPr>
          <a:lstStyle/>
          <a:p>
            <a:pPr algn="r"/>
            <a:r>
              <a:rPr lang="en-US" altLang="ja-JP" sz="1400" b="1" dirty="0" smtClean="0">
                <a:latin typeface="Times New Roman" pitchFamily="18" charset="0"/>
                <a:cs typeface="Times New Roman" pitchFamily="18" charset="0"/>
              </a:rPr>
              <a:t>rapid</a:t>
            </a:r>
          </a:p>
          <a:p>
            <a:pPr algn="r"/>
            <a:r>
              <a:rPr lang="en-US" altLang="ja-JP" sz="1400" b="1" dirty="0" smtClean="0">
                <a:latin typeface="Times New Roman" pitchFamily="18" charset="0"/>
                <a:cs typeface="Times New Roman" pitchFamily="18" charset="0"/>
              </a:rPr>
              <a:t>moderate</a:t>
            </a:r>
            <a:endParaRPr kumimoji="1" lang="ja-JP" altLang="en-US" sz="1400" b="1" dirty="0">
              <a:latin typeface="Times New Roman" pitchFamily="18" charset="0"/>
              <a:cs typeface="Times New Roman" pitchFamily="18" charset="0"/>
            </a:endParaRPr>
          </a:p>
        </p:txBody>
      </p:sp>
      <p:sp>
        <p:nvSpPr>
          <p:cNvPr id="7" name="テキスト ボックス 6"/>
          <p:cNvSpPr txBox="1"/>
          <p:nvPr/>
        </p:nvSpPr>
        <p:spPr>
          <a:xfrm>
            <a:off x="5508104" y="5373216"/>
            <a:ext cx="1152128" cy="369332"/>
          </a:xfrm>
          <a:prstGeom prst="rect">
            <a:avLst/>
          </a:prstGeom>
          <a:noFill/>
        </p:spPr>
        <p:txBody>
          <a:bodyPr wrap="square" rtlCol="0">
            <a:spAutoFit/>
          </a:bodyPr>
          <a:lstStyle/>
          <a:p>
            <a:r>
              <a:rPr kumimoji="1" lang="en-US" altLang="ja-JP" b="1" dirty="0" smtClean="0">
                <a:solidFill>
                  <a:srgbClr val="00863D"/>
                </a:solidFill>
                <a:latin typeface="Times New Roman" pitchFamily="18" charset="0"/>
                <a:cs typeface="Times New Roman" pitchFamily="18" charset="0"/>
              </a:rPr>
              <a:t>Moderate</a:t>
            </a:r>
            <a:endParaRPr kumimoji="1" lang="ja-JP" altLang="en-US" b="1" dirty="0" smtClean="0">
              <a:solidFill>
                <a:srgbClr val="00863D"/>
              </a:solidFill>
              <a:latin typeface="Times New Roman" pitchFamily="18" charset="0"/>
              <a:cs typeface="Times New Roman" pitchFamily="18" charset="0"/>
            </a:endParaRPr>
          </a:p>
        </p:txBody>
      </p:sp>
      <p:sp>
        <p:nvSpPr>
          <p:cNvPr id="8" name="テキスト ボックス 7"/>
          <p:cNvSpPr txBox="1"/>
          <p:nvPr/>
        </p:nvSpPr>
        <p:spPr>
          <a:xfrm>
            <a:off x="6444208" y="4643844"/>
            <a:ext cx="864096" cy="369332"/>
          </a:xfrm>
          <a:prstGeom prst="rect">
            <a:avLst/>
          </a:prstGeom>
          <a:noFill/>
        </p:spPr>
        <p:txBody>
          <a:bodyPr wrap="square" rtlCol="0">
            <a:spAutoFit/>
          </a:bodyPr>
          <a:lstStyle/>
          <a:p>
            <a:r>
              <a:rPr lang="en-US" altLang="ja-JP" b="1" dirty="0" smtClean="0">
                <a:solidFill>
                  <a:srgbClr val="FF0000"/>
                </a:solidFill>
                <a:latin typeface="Times New Roman" pitchFamily="18" charset="0"/>
                <a:cs typeface="Times New Roman" pitchFamily="18" charset="0"/>
              </a:rPr>
              <a:t>Rapid</a:t>
            </a:r>
            <a:endParaRPr kumimoji="1" lang="ja-JP" altLang="en-US" b="1" dirty="0" smtClean="0">
              <a:solidFill>
                <a:srgbClr val="FF0000"/>
              </a:solidFill>
              <a:latin typeface="Times New Roman" pitchFamily="18" charset="0"/>
              <a:cs typeface="Times New Roman" pitchFamily="18" charset="0"/>
            </a:endParaRPr>
          </a:p>
        </p:txBody>
      </p:sp>
      <p:cxnSp>
        <p:nvCxnSpPr>
          <p:cNvPr id="10" name="直線コネクタ 9"/>
          <p:cNvCxnSpPr/>
          <p:nvPr/>
        </p:nvCxnSpPr>
        <p:spPr>
          <a:xfrm>
            <a:off x="5076056" y="2636912"/>
            <a:ext cx="0" cy="3456384"/>
          </a:xfrm>
          <a:prstGeom prst="line">
            <a:avLst/>
          </a:prstGeom>
          <a:ln w="38100" cmpd="dbl">
            <a:prstDash val="sysDot"/>
          </a:ln>
        </p:spPr>
        <p:style>
          <a:lnRef idx="1">
            <a:schemeClr val="accent1"/>
          </a:lnRef>
          <a:fillRef idx="0">
            <a:schemeClr val="accent1"/>
          </a:fillRef>
          <a:effectRef idx="0">
            <a:schemeClr val="accent1"/>
          </a:effectRef>
          <a:fontRef idx="minor">
            <a:schemeClr val="tx1"/>
          </a:fontRef>
        </p:style>
      </p:cxnSp>
      <p:sp>
        <p:nvSpPr>
          <p:cNvPr id="12" name="右矢印 11"/>
          <p:cNvSpPr/>
          <p:nvPr/>
        </p:nvSpPr>
        <p:spPr>
          <a:xfrm rot="10800000">
            <a:off x="4499992" y="3429000"/>
            <a:ext cx="432048" cy="21602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4355976" y="3645024"/>
            <a:ext cx="792088" cy="461665"/>
          </a:xfrm>
          <a:prstGeom prst="rect">
            <a:avLst/>
          </a:prstGeom>
          <a:noFill/>
        </p:spPr>
        <p:txBody>
          <a:bodyPr wrap="square" rtlCol="0">
            <a:spAutoFit/>
          </a:bodyPr>
          <a:lstStyle/>
          <a:p>
            <a:r>
              <a:rPr kumimoji="1" lang="en-US" altLang="ja-JP" sz="2400" b="1" dirty="0" smtClean="0">
                <a:latin typeface="Times New Roman" pitchFamily="18" charset="0"/>
                <a:cs typeface="Times New Roman" pitchFamily="18" charset="0"/>
              </a:rPr>
              <a:t>PNS</a:t>
            </a:r>
            <a:endParaRPr kumimoji="1" lang="ja-JP" altLang="en-US" sz="24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smtClean="0"/>
              <a:t>Motivation: BH </a:t>
            </a:r>
            <a:r>
              <a:rPr lang="en-US" altLang="ja-JP" dirty="0" smtClean="0"/>
              <a:t>formation and </a:t>
            </a:r>
            <a:r>
              <a:rPr lang="en-US" altLang="ja-JP" dirty="0" smtClean="0"/>
              <a:t>LGRBs</a:t>
            </a:r>
            <a:endParaRPr kumimoji="1" lang="ja-JP" altLang="en-US" dirty="0"/>
          </a:p>
        </p:txBody>
      </p:sp>
      <p:sp>
        <p:nvSpPr>
          <p:cNvPr id="3" name="コンテンツ プレースホルダ 2"/>
          <p:cNvSpPr>
            <a:spLocks noGrp="1"/>
          </p:cNvSpPr>
          <p:nvPr>
            <p:ph sz="quarter" idx="1"/>
          </p:nvPr>
        </p:nvSpPr>
        <p:spPr>
          <a:xfrm>
            <a:off x="457200" y="1219200"/>
            <a:ext cx="8229600" cy="1201688"/>
          </a:xfrm>
        </p:spPr>
        <p:txBody>
          <a:bodyPr>
            <a:normAutofit lnSpcReduction="10000"/>
          </a:bodyPr>
          <a:lstStyle/>
          <a:p>
            <a:r>
              <a:rPr kumimoji="1" lang="en-US" altLang="ja-JP" sz="2400" dirty="0" smtClean="0">
                <a:latin typeface="Comic Sans MS" pitchFamily="66" charset="0"/>
              </a:rPr>
              <a:t>Collapse of massive stellar core to BH + Disk</a:t>
            </a:r>
          </a:p>
          <a:p>
            <a:pPr lvl="1">
              <a:lnSpc>
                <a:spcPts val="2700"/>
              </a:lnSpc>
            </a:pPr>
            <a:r>
              <a:rPr lang="en-US" altLang="ja-JP" sz="2200" dirty="0" smtClean="0">
                <a:latin typeface="Comic Sans MS" pitchFamily="66" charset="0"/>
              </a:rPr>
              <a:t>One of Promising </a:t>
            </a:r>
            <a:r>
              <a:rPr lang="en-US" altLang="ja-JP" sz="2200" dirty="0" smtClean="0">
                <a:latin typeface="Comic Sans MS" pitchFamily="66" charset="0"/>
              </a:rPr>
              <a:t>theoretical </a:t>
            </a:r>
            <a:r>
              <a:rPr lang="en-US" altLang="ja-JP" sz="2200" dirty="0" smtClean="0">
                <a:latin typeface="Comic Sans MS" pitchFamily="66" charset="0"/>
              </a:rPr>
              <a:t>candidates </a:t>
            </a:r>
            <a:r>
              <a:rPr lang="en-US" altLang="ja-JP" sz="2200" dirty="0" smtClean="0">
                <a:latin typeface="Comic Sans MS" pitchFamily="66" charset="0"/>
              </a:rPr>
              <a:t>of central engine of </a:t>
            </a:r>
            <a:r>
              <a:rPr lang="en-US" altLang="ja-JP" sz="2200" b="1" u="sng" dirty="0" smtClean="0">
                <a:solidFill>
                  <a:srgbClr val="FF0000"/>
                </a:solidFill>
                <a:latin typeface="Comic Sans MS" pitchFamily="66" charset="0"/>
              </a:rPr>
              <a:t>Long </a:t>
            </a:r>
            <a:r>
              <a:rPr lang="en-US" altLang="ja-JP" sz="2200" b="1" u="sng" dirty="0" smtClean="0">
                <a:solidFill>
                  <a:srgbClr val="FF0000"/>
                </a:solidFill>
                <a:latin typeface="Comic Sans MS" pitchFamily="66" charset="0"/>
              </a:rPr>
              <a:t>Gamma-ray Bursts (LGRBs)</a:t>
            </a:r>
          </a:p>
          <a:p>
            <a:pPr lvl="1">
              <a:lnSpc>
                <a:spcPts val="2700"/>
              </a:lnSpc>
              <a:spcBef>
                <a:spcPts val="0"/>
              </a:spcBef>
            </a:pPr>
            <a:endParaRPr lang="en-US" altLang="ja-JP" dirty="0" smtClean="0">
              <a:latin typeface="Comic Sans MS" pitchFamily="66" charset="0"/>
            </a:endParaRPr>
          </a:p>
          <a:p>
            <a:pPr lvl="1"/>
            <a:endParaRPr kumimoji="1" lang="ja-JP" altLang="en-US" dirty="0">
              <a:latin typeface="Calibri" pitchFamily="34" charset="0"/>
            </a:endParaRPr>
          </a:p>
        </p:txBody>
      </p:sp>
      <p:grpSp>
        <p:nvGrpSpPr>
          <p:cNvPr id="4" name="グループ化 4"/>
          <p:cNvGrpSpPr/>
          <p:nvPr/>
        </p:nvGrpSpPr>
        <p:grpSpPr>
          <a:xfrm>
            <a:off x="5021907" y="2924944"/>
            <a:ext cx="3942706" cy="3817169"/>
            <a:chOff x="4427538" y="2349500"/>
            <a:chExt cx="4537075" cy="4392613"/>
          </a:xfrm>
        </p:grpSpPr>
        <p:pic>
          <p:nvPicPr>
            <p:cNvPr id="6" name="Picture 3" descr="hypernova"/>
            <p:cNvPicPr>
              <a:picLocks noChangeAspect="1" noChangeArrowheads="1"/>
            </p:cNvPicPr>
            <p:nvPr/>
          </p:nvPicPr>
          <p:blipFill>
            <a:blip r:embed="rId4" cstate="print"/>
            <a:srcRect/>
            <a:stretch>
              <a:fillRect/>
            </a:stretch>
          </p:blipFill>
          <p:spPr bwMode="auto">
            <a:xfrm>
              <a:off x="4427538" y="2349500"/>
              <a:ext cx="4537075" cy="4392613"/>
            </a:xfrm>
            <a:prstGeom prst="rect">
              <a:avLst/>
            </a:prstGeom>
            <a:noFill/>
          </p:spPr>
        </p:pic>
        <p:grpSp>
          <p:nvGrpSpPr>
            <p:cNvPr id="5" name="Group 6"/>
            <p:cNvGrpSpPr>
              <a:grpSpLocks/>
            </p:cNvGrpSpPr>
            <p:nvPr/>
          </p:nvGrpSpPr>
          <p:grpSpPr bwMode="auto">
            <a:xfrm>
              <a:off x="5224463" y="2465389"/>
              <a:ext cx="787400" cy="963613"/>
              <a:chOff x="3291" y="1553"/>
              <a:chExt cx="496" cy="607"/>
            </a:xfrm>
          </p:grpSpPr>
          <p:grpSp>
            <p:nvGrpSpPr>
              <p:cNvPr id="7" name="Group 7"/>
              <p:cNvGrpSpPr>
                <a:grpSpLocks/>
              </p:cNvGrpSpPr>
              <p:nvPr/>
            </p:nvGrpSpPr>
            <p:grpSpPr bwMode="auto">
              <a:xfrm rot="13500000">
                <a:off x="3189" y="1655"/>
                <a:ext cx="476" cy="272"/>
                <a:chOff x="1600" y="2659"/>
                <a:chExt cx="976" cy="372"/>
              </a:xfrm>
            </p:grpSpPr>
            <p:sp>
              <p:nvSpPr>
                <p:cNvPr id="15" name="Freeform 8"/>
                <p:cNvSpPr>
                  <a:spLocks/>
                </p:cNvSpPr>
                <p:nvPr/>
              </p:nvSpPr>
              <p:spPr bwMode="auto">
                <a:xfrm>
                  <a:off x="1600" y="2660"/>
                  <a:ext cx="331" cy="371"/>
                </a:xfrm>
                <a:custGeom>
                  <a:avLst/>
                  <a:gdLst/>
                  <a:ahLst/>
                  <a:cxnLst>
                    <a:cxn ang="0">
                      <a:pos x="0" y="204"/>
                    </a:cxn>
                    <a:cxn ang="0">
                      <a:pos x="92" y="1"/>
                    </a:cxn>
                    <a:cxn ang="0">
                      <a:pos x="166" y="198"/>
                    </a:cxn>
                    <a:cxn ang="0">
                      <a:pos x="242" y="369"/>
                    </a:cxn>
                    <a:cxn ang="0">
                      <a:pos x="331" y="188"/>
                    </a:cxn>
                  </a:cxnLst>
                  <a:rect l="0" t="0" r="r" b="b"/>
                  <a:pathLst>
                    <a:path w="331" h="371">
                      <a:moveTo>
                        <a:pt x="0" y="204"/>
                      </a:moveTo>
                      <a:cubicBezTo>
                        <a:pt x="15" y="171"/>
                        <a:pt x="64" y="2"/>
                        <a:pt x="92" y="1"/>
                      </a:cubicBezTo>
                      <a:cubicBezTo>
                        <a:pt x="120" y="0"/>
                        <a:pt x="141" y="137"/>
                        <a:pt x="166" y="198"/>
                      </a:cubicBezTo>
                      <a:cubicBezTo>
                        <a:pt x="191" y="259"/>
                        <a:pt x="215" y="371"/>
                        <a:pt x="242" y="369"/>
                      </a:cubicBezTo>
                      <a:cubicBezTo>
                        <a:pt x="269" y="367"/>
                        <a:pt x="313" y="226"/>
                        <a:pt x="331" y="188"/>
                      </a:cubicBezTo>
                    </a:path>
                  </a:pathLst>
                </a:custGeom>
                <a:noFill/>
                <a:ln w="38100" cmpd="sng">
                  <a:solidFill>
                    <a:srgbClr val="FF0000"/>
                  </a:solidFill>
                  <a:round/>
                  <a:headEnd/>
                  <a:tailEnd/>
                </a:ln>
                <a:effectLst/>
              </p:spPr>
              <p:txBody>
                <a:bodyPr/>
                <a:lstStyle/>
                <a:p>
                  <a:endParaRPr lang="ja-JP" altLang="en-US"/>
                </a:p>
              </p:txBody>
            </p:sp>
            <p:sp>
              <p:nvSpPr>
                <p:cNvPr id="16" name="Freeform 9"/>
                <p:cNvSpPr>
                  <a:spLocks/>
                </p:cNvSpPr>
                <p:nvPr/>
              </p:nvSpPr>
              <p:spPr bwMode="auto">
                <a:xfrm>
                  <a:off x="1927" y="2659"/>
                  <a:ext cx="331" cy="371"/>
                </a:xfrm>
                <a:custGeom>
                  <a:avLst/>
                  <a:gdLst/>
                  <a:ahLst/>
                  <a:cxnLst>
                    <a:cxn ang="0">
                      <a:pos x="0" y="204"/>
                    </a:cxn>
                    <a:cxn ang="0">
                      <a:pos x="92" y="1"/>
                    </a:cxn>
                    <a:cxn ang="0">
                      <a:pos x="166" y="198"/>
                    </a:cxn>
                    <a:cxn ang="0">
                      <a:pos x="242" y="369"/>
                    </a:cxn>
                    <a:cxn ang="0">
                      <a:pos x="331" y="188"/>
                    </a:cxn>
                  </a:cxnLst>
                  <a:rect l="0" t="0" r="r" b="b"/>
                  <a:pathLst>
                    <a:path w="331" h="371">
                      <a:moveTo>
                        <a:pt x="0" y="204"/>
                      </a:moveTo>
                      <a:cubicBezTo>
                        <a:pt x="15" y="171"/>
                        <a:pt x="64" y="2"/>
                        <a:pt x="92" y="1"/>
                      </a:cubicBezTo>
                      <a:cubicBezTo>
                        <a:pt x="120" y="0"/>
                        <a:pt x="141" y="137"/>
                        <a:pt x="166" y="198"/>
                      </a:cubicBezTo>
                      <a:cubicBezTo>
                        <a:pt x="191" y="259"/>
                        <a:pt x="215" y="371"/>
                        <a:pt x="242" y="369"/>
                      </a:cubicBezTo>
                      <a:cubicBezTo>
                        <a:pt x="269" y="367"/>
                        <a:pt x="313" y="226"/>
                        <a:pt x="331" y="188"/>
                      </a:cubicBezTo>
                    </a:path>
                  </a:pathLst>
                </a:custGeom>
                <a:noFill/>
                <a:ln w="38100" cmpd="sng">
                  <a:solidFill>
                    <a:srgbClr val="FF0000"/>
                  </a:solidFill>
                  <a:round/>
                  <a:headEnd/>
                  <a:tailEnd/>
                </a:ln>
                <a:effectLst/>
              </p:spPr>
              <p:txBody>
                <a:bodyPr/>
                <a:lstStyle/>
                <a:p>
                  <a:endParaRPr lang="ja-JP" altLang="en-US"/>
                </a:p>
              </p:txBody>
            </p:sp>
            <p:sp>
              <p:nvSpPr>
                <p:cNvPr id="17" name="Freeform 10"/>
                <p:cNvSpPr>
                  <a:spLocks/>
                </p:cNvSpPr>
                <p:nvPr/>
              </p:nvSpPr>
              <p:spPr bwMode="auto">
                <a:xfrm>
                  <a:off x="2245" y="2659"/>
                  <a:ext cx="331" cy="371"/>
                </a:xfrm>
                <a:custGeom>
                  <a:avLst/>
                  <a:gdLst/>
                  <a:ahLst/>
                  <a:cxnLst>
                    <a:cxn ang="0">
                      <a:pos x="0" y="204"/>
                    </a:cxn>
                    <a:cxn ang="0">
                      <a:pos x="92" y="1"/>
                    </a:cxn>
                    <a:cxn ang="0">
                      <a:pos x="166" y="198"/>
                    </a:cxn>
                    <a:cxn ang="0">
                      <a:pos x="242" y="369"/>
                    </a:cxn>
                    <a:cxn ang="0">
                      <a:pos x="331" y="188"/>
                    </a:cxn>
                  </a:cxnLst>
                  <a:rect l="0" t="0" r="r" b="b"/>
                  <a:pathLst>
                    <a:path w="331" h="371">
                      <a:moveTo>
                        <a:pt x="0" y="204"/>
                      </a:moveTo>
                      <a:cubicBezTo>
                        <a:pt x="15" y="171"/>
                        <a:pt x="64" y="2"/>
                        <a:pt x="92" y="1"/>
                      </a:cubicBezTo>
                      <a:cubicBezTo>
                        <a:pt x="120" y="0"/>
                        <a:pt x="141" y="137"/>
                        <a:pt x="166" y="198"/>
                      </a:cubicBezTo>
                      <a:cubicBezTo>
                        <a:pt x="191" y="259"/>
                        <a:pt x="215" y="371"/>
                        <a:pt x="242" y="369"/>
                      </a:cubicBezTo>
                      <a:cubicBezTo>
                        <a:pt x="269" y="367"/>
                        <a:pt x="313" y="226"/>
                        <a:pt x="331" y="188"/>
                      </a:cubicBezTo>
                    </a:path>
                  </a:pathLst>
                </a:custGeom>
                <a:noFill/>
                <a:ln w="38100" cmpd="sng">
                  <a:solidFill>
                    <a:srgbClr val="FF0000"/>
                  </a:solidFill>
                  <a:round/>
                  <a:headEnd type="none" w="med" len="med"/>
                  <a:tailEnd type="triangle" w="med" len="med"/>
                </a:ln>
                <a:effectLst/>
              </p:spPr>
              <p:txBody>
                <a:bodyPr/>
                <a:lstStyle/>
                <a:p>
                  <a:endParaRPr lang="ja-JP" altLang="en-US"/>
                </a:p>
              </p:txBody>
            </p:sp>
          </p:grpSp>
          <p:sp>
            <p:nvSpPr>
              <p:cNvPr id="13" name="AutoShape 11"/>
              <p:cNvSpPr>
                <a:spLocks noChangeArrowheads="1"/>
              </p:cNvSpPr>
              <p:nvPr/>
            </p:nvSpPr>
            <p:spPr bwMode="auto">
              <a:xfrm>
                <a:off x="3424" y="1888"/>
                <a:ext cx="363" cy="272"/>
              </a:xfrm>
              <a:prstGeom prst="irregularSeal2">
                <a:avLst/>
              </a:prstGeom>
              <a:solidFill>
                <a:srgbClr val="FF0000"/>
              </a:solidFill>
              <a:ln w="9525">
                <a:noFill/>
                <a:miter lim="800000"/>
                <a:headEnd/>
                <a:tailEnd/>
              </a:ln>
              <a:effectLst/>
            </p:spPr>
            <p:txBody>
              <a:bodyPr wrap="none" anchor="ctr"/>
              <a:lstStyle/>
              <a:p>
                <a:endParaRPr lang="ja-JP" altLang="en-US"/>
              </a:p>
            </p:txBody>
          </p:sp>
        </p:grpSp>
        <p:grpSp>
          <p:nvGrpSpPr>
            <p:cNvPr id="8" name="Group 21"/>
            <p:cNvGrpSpPr>
              <a:grpSpLocks/>
            </p:cNvGrpSpPr>
            <p:nvPr/>
          </p:nvGrpSpPr>
          <p:grpSpPr bwMode="auto">
            <a:xfrm>
              <a:off x="6396041" y="4292600"/>
              <a:ext cx="646113" cy="431800"/>
              <a:chOff x="2622" y="300"/>
              <a:chExt cx="407" cy="272"/>
            </a:xfrm>
          </p:grpSpPr>
          <p:sp>
            <p:nvSpPr>
              <p:cNvPr id="10" name="Oval 22"/>
              <p:cNvSpPr>
                <a:spLocks noChangeArrowheads="1"/>
              </p:cNvSpPr>
              <p:nvPr/>
            </p:nvSpPr>
            <p:spPr bwMode="auto">
              <a:xfrm>
                <a:off x="2653" y="300"/>
                <a:ext cx="272" cy="272"/>
              </a:xfrm>
              <a:prstGeom prst="ellipse">
                <a:avLst/>
              </a:prstGeom>
              <a:solidFill>
                <a:srgbClr val="080808"/>
              </a:solidFill>
              <a:ln w="9525">
                <a:solidFill>
                  <a:schemeClr val="tx1"/>
                </a:solidFill>
                <a:round/>
                <a:headEnd/>
                <a:tailEnd/>
              </a:ln>
              <a:effectLst/>
            </p:spPr>
            <p:txBody>
              <a:bodyPr wrap="none" anchor="ctr"/>
              <a:lstStyle/>
              <a:p>
                <a:endParaRPr lang="ja-JP" altLang="en-US"/>
              </a:p>
            </p:txBody>
          </p:sp>
          <p:sp>
            <p:nvSpPr>
              <p:cNvPr id="11" name="Text Box 23"/>
              <p:cNvSpPr txBox="1">
                <a:spLocks noChangeArrowheads="1"/>
              </p:cNvSpPr>
              <p:nvPr/>
            </p:nvSpPr>
            <p:spPr bwMode="auto">
              <a:xfrm>
                <a:off x="2622" y="300"/>
                <a:ext cx="407" cy="234"/>
              </a:xfrm>
              <a:prstGeom prst="rect">
                <a:avLst/>
              </a:prstGeom>
              <a:noFill/>
              <a:ln w="9525">
                <a:noFill/>
                <a:miter lim="800000"/>
                <a:headEnd/>
                <a:tailEnd/>
              </a:ln>
              <a:effectLst/>
            </p:spPr>
            <p:txBody>
              <a:bodyPr>
                <a:spAutoFit/>
              </a:bodyPr>
              <a:lstStyle/>
              <a:p>
                <a:pPr>
                  <a:spcBef>
                    <a:spcPct val="50000"/>
                  </a:spcBef>
                </a:pPr>
                <a:r>
                  <a:rPr lang="en-US" altLang="ja-JP" sz="1500" b="1" dirty="0">
                    <a:solidFill>
                      <a:schemeClr val="bg1"/>
                    </a:solidFill>
                    <a:latin typeface="Times New Roman" pitchFamily="18" charset="0"/>
                  </a:rPr>
                  <a:t>BH</a:t>
                </a:r>
              </a:p>
            </p:txBody>
          </p:sp>
        </p:grpSp>
        <p:sp>
          <p:nvSpPr>
            <p:cNvPr id="9" name="Text Box 24"/>
            <p:cNvSpPr txBox="1">
              <a:spLocks noChangeArrowheads="1"/>
            </p:cNvSpPr>
            <p:nvPr/>
          </p:nvSpPr>
          <p:spPr bwMode="auto">
            <a:xfrm rot="19320000">
              <a:off x="6813550" y="3640174"/>
              <a:ext cx="1368425" cy="396875"/>
            </a:xfrm>
            <a:prstGeom prst="rect">
              <a:avLst/>
            </a:prstGeom>
            <a:noFill/>
            <a:ln w="9525">
              <a:noFill/>
              <a:miter lim="800000"/>
              <a:headEnd/>
              <a:tailEnd/>
            </a:ln>
            <a:effectLst/>
          </p:spPr>
          <p:txBody>
            <a:bodyPr>
              <a:spAutoFit/>
            </a:bodyPr>
            <a:lstStyle/>
            <a:p>
              <a:pPr>
                <a:spcBef>
                  <a:spcPct val="50000"/>
                </a:spcBef>
              </a:pPr>
              <a:r>
                <a:rPr lang="en-US" altLang="ja-JP" sz="2000" b="1" dirty="0">
                  <a:latin typeface="Tahoma" pitchFamily="34" charset="0"/>
                </a:rPr>
                <a:t>Disk</a:t>
              </a:r>
            </a:p>
          </p:txBody>
        </p:sp>
      </p:grpSp>
      <p:grpSp>
        <p:nvGrpSpPr>
          <p:cNvPr id="12" name="Group 13"/>
          <p:cNvGrpSpPr>
            <a:grpSpLocks/>
          </p:cNvGrpSpPr>
          <p:nvPr/>
        </p:nvGrpSpPr>
        <p:grpSpPr bwMode="auto">
          <a:xfrm>
            <a:off x="1014034" y="2420888"/>
            <a:ext cx="5070134" cy="3240360"/>
            <a:chOff x="370" y="834"/>
            <a:chExt cx="3943" cy="2520"/>
          </a:xfrm>
        </p:grpSpPr>
        <p:pic>
          <p:nvPicPr>
            <p:cNvPr id="19" name="Picture 14"/>
            <p:cNvPicPr>
              <a:picLocks noChangeAspect="1" noChangeArrowheads="1"/>
            </p:cNvPicPr>
            <p:nvPr/>
          </p:nvPicPr>
          <p:blipFill>
            <a:blip r:embed="rId5" cstate="print"/>
            <a:srcRect/>
            <a:stretch>
              <a:fillRect/>
            </a:stretch>
          </p:blipFill>
          <p:spPr bwMode="auto">
            <a:xfrm>
              <a:off x="370" y="981"/>
              <a:ext cx="2767" cy="2313"/>
            </a:xfrm>
            <a:prstGeom prst="rect">
              <a:avLst/>
            </a:prstGeom>
            <a:noFill/>
            <a:ln w="9525">
              <a:noFill/>
              <a:miter lim="800000"/>
              <a:headEnd/>
              <a:tailEnd/>
            </a:ln>
            <a:effectLst/>
          </p:spPr>
        </p:pic>
        <p:sp>
          <p:nvSpPr>
            <p:cNvPr id="20" name="Text Box 15"/>
            <p:cNvSpPr txBox="1">
              <a:spLocks noChangeArrowheads="1"/>
            </p:cNvSpPr>
            <p:nvPr/>
          </p:nvSpPr>
          <p:spPr bwMode="auto">
            <a:xfrm>
              <a:off x="575" y="3067"/>
              <a:ext cx="2618" cy="287"/>
            </a:xfrm>
            <a:prstGeom prst="rect">
              <a:avLst/>
            </a:prstGeom>
            <a:solidFill>
              <a:schemeClr val="bg1"/>
            </a:solidFill>
            <a:ln w="9525">
              <a:noFill/>
              <a:miter lim="800000"/>
              <a:headEnd/>
              <a:tailEnd/>
            </a:ln>
            <a:effectLst/>
          </p:spPr>
          <p:txBody>
            <a:bodyPr wrap="square">
              <a:spAutoFit/>
            </a:bodyPr>
            <a:lstStyle/>
            <a:p>
              <a:pPr>
                <a:spcBef>
                  <a:spcPct val="50000"/>
                </a:spcBef>
              </a:pPr>
              <a:r>
                <a:rPr lang="en-US" altLang="ja-JP" dirty="0">
                  <a:latin typeface="Calibri" pitchFamily="34" charset="0"/>
                </a:rPr>
                <a:t>0    </a:t>
              </a:r>
              <a:r>
                <a:rPr lang="en-US" altLang="ja-JP" dirty="0" smtClean="0">
                  <a:latin typeface="Calibri" pitchFamily="34" charset="0"/>
                </a:rPr>
                <a:t>  10     20     30     40     50   [s</a:t>
              </a:r>
              <a:r>
                <a:rPr lang="en-US" altLang="ja-JP" dirty="0">
                  <a:latin typeface="Calibri" pitchFamily="34" charset="0"/>
                </a:rPr>
                <a:t>]</a:t>
              </a:r>
            </a:p>
          </p:txBody>
        </p:sp>
        <p:sp>
          <p:nvSpPr>
            <p:cNvPr id="21" name="Text Box 16"/>
            <p:cNvSpPr txBox="1">
              <a:spLocks noChangeArrowheads="1"/>
            </p:cNvSpPr>
            <p:nvPr/>
          </p:nvSpPr>
          <p:spPr bwMode="auto">
            <a:xfrm>
              <a:off x="1013" y="834"/>
              <a:ext cx="1452" cy="311"/>
            </a:xfrm>
            <a:prstGeom prst="rect">
              <a:avLst/>
            </a:prstGeom>
            <a:solidFill>
              <a:schemeClr val="bg1"/>
            </a:solidFill>
            <a:ln w="9525">
              <a:noFill/>
              <a:miter lim="800000"/>
              <a:headEnd/>
              <a:tailEnd/>
            </a:ln>
            <a:effectLst/>
          </p:spPr>
          <p:txBody>
            <a:bodyPr wrap="square">
              <a:spAutoFit/>
            </a:bodyPr>
            <a:lstStyle/>
            <a:p>
              <a:pPr>
                <a:spcBef>
                  <a:spcPct val="50000"/>
                </a:spcBef>
              </a:pPr>
              <a:r>
                <a:rPr lang="en-US" altLang="ja-JP" sz="2000" dirty="0">
                  <a:latin typeface="Tahoma" pitchFamily="34" charset="0"/>
                </a:rPr>
                <a:t>    </a:t>
              </a:r>
              <a:r>
                <a:rPr lang="en-US" altLang="ja-JP" sz="2000" dirty="0">
                  <a:latin typeface="Calibri" pitchFamily="34" charset="0"/>
                </a:rPr>
                <a:t>Time Profile</a:t>
              </a:r>
            </a:p>
          </p:txBody>
        </p:sp>
        <p:sp>
          <p:nvSpPr>
            <p:cNvPr id="22" name="Line 17"/>
            <p:cNvSpPr>
              <a:spLocks noChangeShapeType="1"/>
            </p:cNvSpPr>
            <p:nvPr/>
          </p:nvSpPr>
          <p:spPr bwMode="auto">
            <a:xfrm>
              <a:off x="3081" y="1170"/>
              <a:ext cx="1232" cy="616"/>
            </a:xfrm>
            <a:prstGeom prst="line">
              <a:avLst/>
            </a:prstGeom>
            <a:noFill/>
            <a:ln w="38100">
              <a:solidFill>
                <a:srgbClr val="0000FF"/>
              </a:solidFill>
              <a:round/>
              <a:headEnd/>
              <a:tailEnd/>
            </a:ln>
            <a:effectLst/>
          </p:spPr>
          <p:txBody>
            <a:bodyPr/>
            <a:lstStyle/>
            <a:p>
              <a:endParaRPr lang="ja-JP" altLang="en-US"/>
            </a:p>
          </p:txBody>
        </p:sp>
        <p:sp>
          <p:nvSpPr>
            <p:cNvPr id="23" name="Line 18"/>
            <p:cNvSpPr>
              <a:spLocks noChangeShapeType="1"/>
            </p:cNvSpPr>
            <p:nvPr/>
          </p:nvSpPr>
          <p:spPr bwMode="auto">
            <a:xfrm flipV="1">
              <a:off x="3081" y="1786"/>
              <a:ext cx="1232" cy="1232"/>
            </a:xfrm>
            <a:prstGeom prst="line">
              <a:avLst/>
            </a:prstGeom>
            <a:noFill/>
            <a:ln w="38100">
              <a:solidFill>
                <a:srgbClr val="0000FF"/>
              </a:solidFill>
              <a:round/>
              <a:headEnd/>
              <a:tailEnd/>
            </a:ln>
            <a:effectLst/>
          </p:spPr>
          <p:txBody>
            <a:bodyPr/>
            <a:lstStyle/>
            <a:p>
              <a:endParaRPr lang="ja-JP" altLang="en-US"/>
            </a:p>
          </p:txBody>
        </p:sp>
      </p:grpSp>
      <p:sp>
        <p:nvSpPr>
          <p:cNvPr id="24" name="Rectangle 20"/>
          <p:cNvSpPr>
            <a:spLocks noChangeArrowheads="1"/>
          </p:cNvSpPr>
          <p:nvPr/>
        </p:nvSpPr>
        <p:spPr bwMode="auto">
          <a:xfrm>
            <a:off x="683569" y="5661248"/>
            <a:ext cx="4248472" cy="707886"/>
          </a:xfrm>
          <a:prstGeom prst="rect">
            <a:avLst/>
          </a:prstGeom>
          <a:noFill/>
          <a:ln w="9525">
            <a:noFill/>
            <a:miter lim="800000"/>
            <a:headEnd/>
            <a:tailEnd/>
          </a:ln>
          <a:effectLst/>
        </p:spPr>
        <p:txBody>
          <a:bodyPr wrap="square">
            <a:spAutoFit/>
          </a:bodyPr>
          <a:lstStyle/>
          <a:p>
            <a:r>
              <a:rPr lang="en-US" altLang="ja-JP" sz="2000" dirty="0" smtClean="0">
                <a:latin typeface="Times New Roman" pitchFamily="18" charset="0"/>
                <a:cs typeface="Times New Roman" pitchFamily="18" charset="0"/>
              </a:rPr>
              <a:t>10</a:t>
            </a:r>
            <a:r>
              <a:rPr lang="en-US" altLang="ja-JP" sz="2000" baseline="30000" dirty="0" smtClean="0">
                <a:latin typeface="Times New Roman" pitchFamily="18" charset="0"/>
                <a:cs typeface="Times New Roman" pitchFamily="18" charset="0"/>
              </a:rPr>
              <a:t>50</a:t>
            </a:r>
            <a:r>
              <a:rPr lang="en-US" altLang="ja-JP" sz="2000" dirty="0" smtClean="0">
                <a:latin typeface="Times New Roman" pitchFamily="18" charset="0"/>
                <a:cs typeface="Times New Roman" pitchFamily="18" charset="0"/>
              </a:rPr>
              <a:t>erg/s  &lt;  </a:t>
            </a:r>
            <a:r>
              <a:rPr lang="en-US" altLang="ja-JP" sz="2000" dirty="0" err="1" smtClean="0">
                <a:latin typeface="Times New Roman" pitchFamily="18" charset="0"/>
                <a:cs typeface="Times New Roman" pitchFamily="18" charset="0"/>
              </a:rPr>
              <a:t>L</a:t>
            </a:r>
            <a:r>
              <a:rPr lang="en-US" altLang="ja-JP" sz="2000" baseline="-25000" dirty="0" err="1" smtClean="0">
                <a:latin typeface="Times New Roman" pitchFamily="18" charset="0"/>
                <a:cs typeface="Times New Roman" pitchFamily="18" charset="0"/>
              </a:rPr>
              <a:t>γ</a:t>
            </a:r>
            <a:r>
              <a:rPr lang="en-US" altLang="ja-JP" sz="2000" baseline="-25000" dirty="0" smtClean="0">
                <a:latin typeface="Times New Roman" pitchFamily="18" charset="0"/>
                <a:cs typeface="Times New Roman" pitchFamily="18" charset="0"/>
              </a:rPr>
              <a:t> </a:t>
            </a:r>
            <a:r>
              <a:rPr lang="en-US" altLang="ja-JP" sz="2000" dirty="0" smtClean="0">
                <a:latin typeface="Times New Roman" pitchFamily="18" charset="0"/>
                <a:cs typeface="Times New Roman" pitchFamily="18" charset="0"/>
              </a:rPr>
              <a:t>&lt; 10</a:t>
            </a:r>
            <a:r>
              <a:rPr lang="en-US" altLang="ja-JP" sz="2000" baseline="30000" dirty="0" smtClean="0">
                <a:latin typeface="Times New Roman" pitchFamily="18" charset="0"/>
                <a:cs typeface="Times New Roman" pitchFamily="18" charset="0"/>
              </a:rPr>
              <a:t>52</a:t>
            </a:r>
            <a:r>
              <a:rPr lang="en-US" altLang="ja-JP" sz="2000" dirty="0" smtClean="0">
                <a:latin typeface="Times New Roman" pitchFamily="18" charset="0"/>
                <a:cs typeface="Times New Roman" pitchFamily="18" charset="0"/>
              </a:rPr>
              <a:t>erg/s</a:t>
            </a:r>
            <a:endParaRPr lang="en-US" altLang="ja-JP" sz="2000" dirty="0">
              <a:latin typeface="Times New Roman" pitchFamily="18" charset="0"/>
              <a:cs typeface="Times New Roman" pitchFamily="18" charset="0"/>
            </a:endParaRPr>
          </a:p>
          <a:p>
            <a:r>
              <a:rPr lang="en-US" altLang="ja-JP" sz="2000" dirty="0">
                <a:solidFill>
                  <a:srgbClr val="FF0000"/>
                </a:solidFill>
                <a:latin typeface="Calibri" pitchFamily="34" charset="0"/>
              </a:rPr>
              <a:t>Most violent explosion </a:t>
            </a:r>
            <a:r>
              <a:rPr lang="en-US" altLang="ja-JP" sz="2000" dirty="0" smtClean="0">
                <a:solidFill>
                  <a:srgbClr val="FF0000"/>
                </a:solidFill>
                <a:latin typeface="Calibri" pitchFamily="34" charset="0"/>
              </a:rPr>
              <a:t>in </a:t>
            </a:r>
            <a:r>
              <a:rPr lang="en-US" altLang="ja-JP" sz="2000" dirty="0">
                <a:solidFill>
                  <a:srgbClr val="FF0000"/>
                </a:solidFill>
                <a:latin typeface="Calibri" pitchFamily="34" charset="0"/>
              </a:rPr>
              <a:t>the universe</a:t>
            </a:r>
            <a:endParaRPr lang="en-US" altLang="ja-JP" sz="2000" dirty="0">
              <a:latin typeface="Calibri" pitchFamily="34" charset="0"/>
            </a:endParaRPr>
          </a:p>
        </p:txBody>
      </p:sp>
      <p:sp>
        <p:nvSpPr>
          <p:cNvPr id="25" name="テキスト ボックス 24"/>
          <p:cNvSpPr txBox="1"/>
          <p:nvPr/>
        </p:nvSpPr>
        <p:spPr>
          <a:xfrm>
            <a:off x="2915816" y="2852936"/>
            <a:ext cx="1800200" cy="646331"/>
          </a:xfrm>
          <a:prstGeom prst="rect">
            <a:avLst/>
          </a:prstGeom>
          <a:noFill/>
        </p:spPr>
        <p:txBody>
          <a:bodyPr wrap="square" rtlCol="0">
            <a:spAutoFit/>
          </a:bodyPr>
          <a:lstStyle/>
          <a:p>
            <a:r>
              <a:rPr lang="en-US" altLang="ja-JP" b="1" u="sng" dirty="0" smtClean="0">
                <a:solidFill>
                  <a:srgbClr val="00863D"/>
                </a:solidFill>
                <a:latin typeface="Times New Roman" pitchFamily="18" charset="0"/>
                <a:cs typeface="Times New Roman" pitchFamily="18" charset="0"/>
              </a:rPr>
              <a:t>Highly           Time-variable</a:t>
            </a:r>
            <a:endParaRPr kumimoji="1" lang="ja-JP" altLang="en-US" b="1" u="sng" dirty="0" smtClean="0">
              <a:solidFill>
                <a:srgbClr val="00863D"/>
              </a:solidFill>
              <a:latin typeface="Times New Roman" pitchFamily="18" charset="0"/>
              <a:cs typeface="Times New Roman" pitchFamily="18" charset="0"/>
            </a:endParaRPr>
          </a:p>
        </p:txBody>
      </p:sp>
      <p:grpSp>
        <p:nvGrpSpPr>
          <p:cNvPr id="32" name="グループ化 31"/>
          <p:cNvGrpSpPr/>
          <p:nvPr/>
        </p:nvGrpSpPr>
        <p:grpSpPr>
          <a:xfrm>
            <a:off x="6300192" y="3717032"/>
            <a:ext cx="1800672" cy="1440160"/>
            <a:chOff x="6300192" y="3717032"/>
            <a:chExt cx="1800672" cy="1440160"/>
          </a:xfrm>
        </p:grpSpPr>
        <p:graphicFrame>
          <p:nvGraphicFramePr>
            <p:cNvPr id="401409" name="Object 1"/>
            <p:cNvGraphicFramePr>
              <a:graphicFrameLocks noChangeAspect="1"/>
            </p:cNvGraphicFramePr>
            <p:nvPr/>
          </p:nvGraphicFramePr>
          <p:xfrm>
            <a:off x="6300192" y="3717032"/>
            <a:ext cx="1800672" cy="404232"/>
          </p:xfrm>
          <a:graphic>
            <a:graphicData uri="http://schemas.openxmlformats.org/presentationml/2006/ole">
              <p:oleObj spid="_x0000_s549890" name="Equation" r:id="rId6" imgW="901440" imgH="203040" progId="">
                <p:embed/>
              </p:oleObj>
            </a:graphicData>
          </a:graphic>
        </p:graphicFrame>
        <p:cxnSp>
          <p:nvCxnSpPr>
            <p:cNvPr id="27" name="直線矢印コネクタ 26"/>
            <p:cNvCxnSpPr/>
            <p:nvPr/>
          </p:nvCxnSpPr>
          <p:spPr>
            <a:xfrm flipV="1">
              <a:off x="6372200" y="4149080"/>
              <a:ext cx="72008" cy="1008112"/>
            </a:xfrm>
            <a:prstGeom prst="straightConnector1">
              <a:avLst/>
            </a:prstGeom>
            <a:ln w="63500" cmpd="dbl">
              <a:tailEnd type="triangle" w="sm" len="med"/>
            </a:ln>
          </p:spPr>
          <p:style>
            <a:lnRef idx="1">
              <a:schemeClr val="accent1"/>
            </a:lnRef>
            <a:fillRef idx="0">
              <a:schemeClr val="accent1"/>
            </a:fillRef>
            <a:effectRef idx="0">
              <a:schemeClr val="accent1"/>
            </a:effectRef>
            <a:fontRef idx="minor">
              <a:schemeClr val="tx1"/>
            </a:fontRef>
          </p:style>
        </p:cxnSp>
        <p:cxnSp>
          <p:nvCxnSpPr>
            <p:cNvPr id="29" name="直線矢印コネクタ 28"/>
            <p:cNvCxnSpPr/>
            <p:nvPr/>
          </p:nvCxnSpPr>
          <p:spPr>
            <a:xfrm flipH="1" flipV="1">
              <a:off x="6516216" y="4149080"/>
              <a:ext cx="792088" cy="216024"/>
            </a:xfrm>
            <a:prstGeom prst="straightConnector1">
              <a:avLst/>
            </a:prstGeom>
            <a:ln w="63500" cmpd="dbl">
              <a:tailEnd type="triangle" w="sm" len="med"/>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checkerboard(across)">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コンテンツ プレースホルダ 5" descr="UN100_906ms.bmp"/>
          <p:cNvPicPr>
            <a:picLocks noGrp="1" noChangeAspect="1"/>
          </p:cNvPicPr>
          <p:nvPr>
            <p:ph sz="quarter" idx="1"/>
          </p:nvPr>
        </p:nvPicPr>
        <p:blipFill>
          <a:blip r:embed="rId3" cstate="print"/>
          <a:stretch>
            <a:fillRect/>
          </a:stretch>
        </p:blipFill>
        <p:spPr>
          <a:xfrm rot="-5400000">
            <a:off x="3252062" y="614124"/>
            <a:ext cx="6065902" cy="6943125"/>
          </a:xfrm>
        </p:spPr>
      </p:pic>
      <p:sp>
        <p:nvSpPr>
          <p:cNvPr id="2" name="タイトル 1"/>
          <p:cNvSpPr>
            <a:spLocks noGrp="1"/>
          </p:cNvSpPr>
          <p:nvPr>
            <p:ph type="title"/>
          </p:nvPr>
        </p:nvSpPr>
        <p:spPr/>
        <p:txBody>
          <a:bodyPr/>
          <a:lstStyle/>
          <a:p>
            <a:r>
              <a:rPr lang="en-US" altLang="ja-JP" dirty="0" smtClean="0"/>
              <a:t>Importance of Rotation : Oblique </a:t>
            </a:r>
            <a:r>
              <a:rPr lang="en-US" altLang="ja-JP" dirty="0" smtClean="0"/>
              <a:t>Shock</a:t>
            </a:r>
            <a:endParaRPr kumimoji="1" lang="ja-JP" altLang="en-US" dirty="0"/>
          </a:p>
        </p:txBody>
      </p:sp>
      <p:sp>
        <p:nvSpPr>
          <p:cNvPr id="7" name="コンテンツ プレースホルダ 2"/>
          <p:cNvSpPr txBox="1">
            <a:spLocks/>
          </p:cNvSpPr>
          <p:nvPr/>
        </p:nvSpPr>
        <p:spPr>
          <a:xfrm>
            <a:off x="179512" y="1268760"/>
            <a:ext cx="3960440" cy="5112568"/>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en-US" altLang="ja-JP" sz="2400" b="1" u="sng" dirty="0" smtClean="0">
                <a:solidFill>
                  <a:srgbClr val="FF0000"/>
                </a:solidFill>
                <a:latin typeface="Calibri" pitchFamily="34" charset="0"/>
                <a:ea typeface="HGP教科書体" pitchFamily="18" charset="-128"/>
              </a:rPr>
              <a:t>Rapid rotation:</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en-US" altLang="ja-JP" sz="2400" dirty="0" smtClean="0">
                <a:latin typeface="Calibri" pitchFamily="34" charset="0"/>
                <a:ea typeface="HGP教科書体" pitchFamily="18" charset="-128"/>
              </a:rPr>
              <a:t>Torus-structured shock</a:t>
            </a: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en-US" altLang="ja-JP" sz="2400" u="sng" dirty="0" err="1" smtClean="0">
                <a:latin typeface="Calibri" pitchFamily="34" charset="0"/>
                <a:ea typeface="HGP教科書体" pitchFamily="18" charset="-128"/>
              </a:rPr>
              <a:t>Infalling</a:t>
            </a:r>
            <a:r>
              <a:rPr lang="en-US" altLang="ja-JP" sz="2400" u="sng" dirty="0" smtClean="0">
                <a:latin typeface="Calibri" pitchFamily="34" charset="0"/>
                <a:ea typeface="HGP教科書体" pitchFamily="18" charset="-128"/>
              </a:rPr>
              <a:t> materials are accumulated into the PNS due to the </a:t>
            </a:r>
            <a:r>
              <a:rPr lang="en-US" altLang="ja-JP" sz="2400" b="1" u="sng" dirty="0" smtClean="0">
                <a:solidFill>
                  <a:srgbClr val="0000FF"/>
                </a:solidFill>
                <a:latin typeface="Calibri" pitchFamily="34" charset="0"/>
                <a:ea typeface="HGP教科書体" pitchFamily="18" charset="-128"/>
              </a:rPr>
              <a:t>oblique shock</a:t>
            </a:r>
            <a:endParaRPr lang="en-US" altLang="ja-JP" sz="2400" b="1" dirty="0" smtClean="0">
              <a:solidFill>
                <a:srgbClr val="0000FF"/>
              </a:solidFill>
              <a:latin typeface="Calibri" pitchFamily="34" charset="0"/>
              <a:ea typeface="HGP教科書体" pitchFamily="18" charset="-128"/>
            </a:endParaRPr>
          </a:p>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en-US" altLang="ja-JP" sz="2400" dirty="0" smtClean="0">
                <a:latin typeface="Calibri" pitchFamily="34" charset="0"/>
                <a:ea typeface="HGP教科書体" pitchFamily="18" charset="-128"/>
              </a:rPr>
              <a:t>Thermal energy is efficiently stored near the pole of PNS</a:t>
            </a:r>
            <a:endParaRPr kumimoji="1" lang="en-US" altLang="ja-JP" sz="2400" i="0" u="none" strike="noStrike" kern="1200" cap="none" spc="0" normalizeH="0" baseline="0" noProof="0" dirty="0" smtClean="0">
              <a:ln>
                <a:noFill/>
              </a:ln>
              <a:solidFill>
                <a:schemeClr val="tx1"/>
              </a:solidFill>
              <a:effectLst/>
              <a:uLnTx/>
              <a:uFillTx/>
              <a:latin typeface="Calibri" pitchFamily="34" charset="0"/>
              <a:ea typeface="HGP教科書体" pitchFamily="18" charset="-128"/>
            </a:endParaRPr>
          </a:p>
          <a:p>
            <a:pPr marL="731520" lvl="1" indent="-274320">
              <a:spcBef>
                <a:spcPts val="600"/>
              </a:spcBef>
              <a:buClr>
                <a:schemeClr val="accent1"/>
              </a:buClr>
              <a:buSzPct val="76000"/>
              <a:buFont typeface="Wingdings 3"/>
              <a:buChar char=""/>
              <a:defRPr/>
            </a:pPr>
            <a:r>
              <a:rPr lang="en-US" altLang="ja-JP" sz="2400" dirty="0" smtClean="0">
                <a:latin typeface="Calibri" pitchFamily="34" charset="0"/>
                <a:ea typeface="HGP教科書体" pitchFamily="18" charset="-128"/>
              </a:rPr>
              <a:t>Ram </a:t>
            </a:r>
            <a:r>
              <a:rPr lang="en-US" altLang="ja-JP" sz="2400" dirty="0" smtClean="0">
                <a:latin typeface="Calibri" pitchFamily="34" charset="0"/>
                <a:ea typeface="HGP教科書体" pitchFamily="18" charset="-128"/>
              </a:rPr>
              <a:t>pressure </a:t>
            </a:r>
            <a:r>
              <a:rPr lang="ja-JP" altLang="en-US" sz="2400" dirty="0" smtClean="0">
                <a:latin typeface="Calibri" pitchFamily="34" charset="0"/>
                <a:ea typeface="HGP教科書体" pitchFamily="18" charset="-128"/>
              </a:rPr>
              <a:t>↓</a:t>
            </a:r>
            <a:r>
              <a:rPr lang="en-US" altLang="ja-JP" sz="2400" dirty="0" smtClean="0">
                <a:latin typeface="Calibri" pitchFamily="34" charset="0"/>
                <a:ea typeface="HGP教科書体" pitchFamily="18" charset="-128"/>
              </a:rPr>
              <a:t> </a:t>
            </a:r>
            <a:endParaRPr kumimoji="1" lang="en-US" altLang="ja-JP" sz="2400" i="0" u="none" strike="noStrike" kern="1200" cap="none" spc="0" normalizeH="0" baseline="0" noProof="0" dirty="0" smtClean="0">
              <a:ln>
                <a:noFill/>
              </a:ln>
              <a:solidFill>
                <a:schemeClr val="tx1"/>
              </a:solidFill>
              <a:effectLst/>
              <a:uLnTx/>
              <a:uFillTx/>
              <a:latin typeface="Calibri" pitchFamily="34" charset="0"/>
              <a:ea typeface="HGP教科書体" pitchFamily="18" charset="-128"/>
            </a:endParaRPr>
          </a:p>
          <a:p>
            <a:pPr marL="731520" lvl="1" indent="-274320">
              <a:spcBef>
                <a:spcPts val="600"/>
              </a:spcBef>
              <a:buClr>
                <a:schemeClr val="accent1"/>
              </a:buClr>
              <a:buSzPct val="76000"/>
              <a:buFont typeface="Wingdings 3"/>
              <a:buChar char=""/>
              <a:defRPr/>
            </a:pPr>
            <a:r>
              <a:rPr lang="ja-JP" altLang="en-US" sz="2400" dirty="0" smtClean="0">
                <a:latin typeface="Calibri" pitchFamily="34" charset="0"/>
                <a:ea typeface="HGP教科書体" pitchFamily="18" charset="-128"/>
              </a:rPr>
              <a:t>⇒</a:t>
            </a:r>
            <a:r>
              <a:rPr lang="en-US" altLang="ja-JP" sz="2400" dirty="0" smtClean="0">
                <a:latin typeface="Calibri" pitchFamily="34" charset="0"/>
                <a:ea typeface="HGP教科書体" pitchFamily="18" charset="-128"/>
              </a:rPr>
              <a:t>Outflow </a:t>
            </a:r>
            <a:endParaRPr lang="en-US" altLang="ja-JP" sz="2400" dirty="0" smtClean="0">
              <a:latin typeface="Calibri" pitchFamily="34" charset="0"/>
              <a:ea typeface="HGP教科書体" pitchFamily="18" charset="-128"/>
            </a:endParaRPr>
          </a:p>
          <a:p>
            <a:pPr marL="274320" indent="-274320">
              <a:spcBef>
                <a:spcPts val="600"/>
              </a:spcBef>
              <a:buClr>
                <a:schemeClr val="accent1"/>
              </a:buClr>
              <a:buSzPct val="76000"/>
              <a:buFont typeface="Wingdings 3"/>
              <a:buChar char=""/>
              <a:defRPr/>
            </a:pPr>
            <a:r>
              <a:rPr kumimoji="1" lang="en-US" altLang="ja-JP" sz="2400" i="0" u="none" strike="noStrike" kern="1200" cap="none" spc="0" normalizeH="0" baseline="0" noProof="0" dirty="0" smtClean="0">
                <a:ln>
                  <a:noFill/>
                </a:ln>
                <a:solidFill>
                  <a:schemeClr val="tx1"/>
                </a:solidFill>
                <a:effectLst/>
                <a:uLnTx/>
                <a:uFillTx/>
                <a:latin typeface="Calibri" pitchFamily="34" charset="0"/>
                <a:ea typeface="HGP教科書体" pitchFamily="18" charset="-128"/>
              </a:rPr>
              <a:t>Flows hit</a:t>
            </a:r>
            <a:r>
              <a:rPr kumimoji="1" lang="en-US" altLang="ja-JP" sz="2400" i="0" u="none" strike="noStrike" kern="1200" cap="none" spc="0" normalizeH="0" noProof="0" dirty="0" smtClean="0">
                <a:ln>
                  <a:noFill/>
                </a:ln>
                <a:solidFill>
                  <a:schemeClr val="tx1"/>
                </a:solidFill>
                <a:effectLst/>
                <a:uLnTx/>
                <a:uFillTx/>
                <a:latin typeface="Calibri" pitchFamily="34" charset="0"/>
                <a:ea typeface="HGP教科書体" pitchFamily="18" charset="-128"/>
              </a:rPr>
              <a:t> central NS</a:t>
            </a:r>
          </a:p>
          <a:p>
            <a:pPr marL="731520" lvl="1" indent="-274320">
              <a:spcBef>
                <a:spcPts val="600"/>
              </a:spcBef>
              <a:buClr>
                <a:schemeClr val="accent1"/>
              </a:buClr>
              <a:buSzPct val="76000"/>
              <a:buFont typeface="Wingdings 3"/>
              <a:buChar char=""/>
              <a:defRPr/>
            </a:pPr>
            <a:r>
              <a:rPr lang="en-US" altLang="ja-JP" sz="2400" baseline="0" dirty="0" smtClean="0">
                <a:latin typeface="Calibri" pitchFamily="34" charset="0"/>
                <a:ea typeface="HGP教科書体" pitchFamily="18" charset="-128"/>
              </a:rPr>
              <a:t>NS</a:t>
            </a:r>
            <a:r>
              <a:rPr lang="en-US" altLang="ja-JP" sz="2400" dirty="0" smtClean="0">
                <a:latin typeface="Calibri" pitchFamily="34" charset="0"/>
                <a:ea typeface="HGP教科書体" pitchFamily="18" charset="-128"/>
              </a:rPr>
              <a:t> oscillation</a:t>
            </a:r>
          </a:p>
          <a:p>
            <a:pPr marL="731520" lvl="1" indent="-274320">
              <a:spcBef>
                <a:spcPts val="600"/>
              </a:spcBef>
              <a:buClr>
                <a:schemeClr val="accent1"/>
              </a:buClr>
              <a:buSzPct val="76000"/>
              <a:buFont typeface="Wingdings 3"/>
              <a:buChar char=""/>
              <a:defRPr/>
            </a:pPr>
            <a:r>
              <a:rPr kumimoji="1" lang="ja-JP" altLang="en-US" sz="2400" i="0" u="none" strike="noStrike" kern="1200" cap="none" spc="0" normalizeH="0" baseline="0" noProof="0" dirty="0" smtClean="0">
                <a:ln>
                  <a:noFill/>
                </a:ln>
                <a:solidFill>
                  <a:schemeClr val="tx1"/>
                </a:solidFill>
                <a:effectLst/>
                <a:uLnTx/>
                <a:uFillTx/>
                <a:latin typeface="Calibri" pitchFamily="34" charset="0"/>
                <a:ea typeface="HGP教科書体" pitchFamily="18" charset="-128"/>
              </a:rPr>
              <a:t>⇒ </a:t>
            </a:r>
            <a:r>
              <a:rPr kumimoji="1" lang="en-US" altLang="ja-JP" sz="2400" i="0" u="none" strike="noStrike" kern="1200" cap="none" spc="0" normalizeH="0" baseline="0" noProof="0" dirty="0" err="1" smtClean="0">
                <a:ln>
                  <a:noFill/>
                </a:ln>
                <a:solidFill>
                  <a:schemeClr val="tx1"/>
                </a:solidFill>
                <a:effectLst/>
                <a:uLnTx/>
                <a:uFillTx/>
                <a:latin typeface="Calibri" pitchFamily="34" charset="0"/>
                <a:ea typeface="HGP教科書体" pitchFamily="18" charset="-128"/>
              </a:rPr>
              <a:t>PdV</a:t>
            </a:r>
            <a:r>
              <a:rPr kumimoji="1" lang="en-US" altLang="ja-JP" sz="2400" i="0" u="none" strike="noStrike" kern="1200" cap="none" spc="0" normalizeH="0" noProof="0" dirty="0" smtClean="0">
                <a:ln>
                  <a:noFill/>
                </a:ln>
                <a:solidFill>
                  <a:schemeClr val="tx1"/>
                </a:solidFill>
                <a:effectLst/>
                <a:uLnTx/>
                <a:uFillTx/>
                <a:latin typeface="Calibri" pitchFamily="34" charset="0"/>
                <a:ea typeface="HGP教科書体" pitchFamily="18" charset="-128"/>
              </a:rPr>
              <a:t> work</a:t>
            </a:r>
            <a:r>
              <a:rPr kumimoji="1" lang="en-US" altLang="ja-JP" sz="2400" i="0" u="none" strike="noStrike" kern="1200" cap="none" spc="0" normalizeH="0" baseline="0" noProof="0" dirty="0" smtClean="0">
                <a:ln>
                  <a:noFill/>
                </a:ln>
                <a:solidFill>
                  <a:schemeClr val="tx1"/>
                </a:solidFill>
                <a:effectLst/>
                <a:uLnTx/>
                <a:uFillTx/>
                <a:latin typeface="Calibri" pitchFamily="34" charset="0"/>
                <a:ea typeface="HGP教科書体" pitchFamily="18" charset="-128"/>
              </a:rPr>
              <a:t> , </a:t>
            </a:r>
            <a:r>
              <a:rPr kumimoji="1" lang="en-US" altLang="ja-JP" sz="2400" i="0" u="none" strike="noStrike" kern="1200" cap="none" spc="0" normalizeH="0" baseline="0" noProof="0" dirty="0" err="1" smtClean="0">
                <a:ln>
                  <a:noFill/>
                </a:ln>
                <a:solidFill>
                  <a:schemeClr val="tx1"/>
                </a:solidFill>
                <a:effectLst/>
                <a:uLnTx/>
                <a:uFillTx/>
                <a:latin typeface="Calibri" pitchFamily="34" charset="0"/>
                <a:ea typeface="HGP教科書体" pitchFamily="18" charset="-128"/>
              </a:rPr>
              <a:t>Lν</a:t>
            </a:r>
            <a:r>
              <a:rPr kumimoji="1" lang="en-US" altLang="ja-JP" sz="2400" i="0" u="none" strike="noStrike" kern="1200" cap="none" spc="0" normalizeH="0" baseline="0" noProof="0" dirty="0" smtClean="0">
                <a:ln>
                  <a:noFill/>
                </a:ln>
                <a:solidFill>
                  <a:schemeClr val="tx1"/>
                </a:solidFill>
                <a:effectLst/>
                <a:uLnTx/>
                <a:uFillTx/>
                <a:latin typeface="Calibri" pitchFamily="34" charset="0"/>
                <a:ea typeface="HGP教科書体" pitchFamily="18" charset="-128"/>
              </a:rPr>
              <a:t> </a:t>
            </a:r>
            <a:r>
              <a:rPr kumimoji="1" lang="ja-JP" altLang="en-US" sz="2400" i="0" u="none" strike="noStrike" kern="1200" cap="none" spc="0" normalizeH="0" baseline="0" noProof="0" dirty="0" smtClean="0">
                <a:ln>
                  <a:noFill/>
                </a:ln>
                <a:solidFill>
                  <a:schemeClr val="tx1"/>
                </a:solidFill>
                <a:effectLst/>
                <a:uLnTx/>
                <a:uFillTx/>
                <a:latin typeface="Calibri" pitchFamily="34" charset="0"/>
                <a:ea typeface="HGP教科書体" pitchFamily="18" charset="-128"/>
              </a:rPr>
              <a:t>↑</a:t>
            </a:r>
            <a:endParaRPr kumimoji="1" lang="ja-JP" altLang="en-US" sz="2400" i="0" u="none" strike="noStrike" kern="1200" cap="none" spc="0" normalizeH="0" baseline="0" noProof="0" dirty="0">
              <a:ln>
                <a:noFill/>
              </a:ln>
              <a:solidFill>
                <a:schemeClr val="tx1"/>
              </a:solidFill>
              <a:effectLst/>
              <a:uLnTx/>
              <a:uFillTx/>
              <a:latin typeface="Calibri" pitchFamily="34" charset="0"/>
              <a:ea typeface="HGP教科書体" pitchFamily="18" charset="-128"/>
            </a:endParaRPr>
          </a:p>
        </p:txBody>
      </p:sp>
      <p:sp>
        <p:nvSpPr>
          <p:cNvPr id="16" name="フリーフォーム 15"/>
          <p:cNvSpPr/>
          <p:nvPr/>
        </p:nvSpPr>
        <p:spPr>
          <a:xfrm>
            <a:off x="5402880" y="1651379"/>
            <a:ext cx="2893325" cy="1555845"/>
          </a:xfrm>
          <a:custGeom>
            <a:avLst/>
            <a:gdLst>
              <a:gd name="connsiteX0" fmla="*/ 0 w 2893325"/>
              <a:gd name="connsiteY0" fmla="*/ 0 h 1555845"/>
              <a:gd name="connsiteX1" fmla="*/ 368490 w 2893325"/>
              <a:gd name="connsiteY1" fmla="*/ 218364 h 1555845"/>
              <a:gd name="connsiteX2" fmla="*/ 805218 w 2893325"/>
              <a:gd name="connsiteY2" fmla="*/ 614149 h 1555845"/>
              <a:gd name="connsiteX3" fmla="*/ 1255594 w 2893325"/>
              <a:gd name="connsiteY3" fmla="*/ 1228299 h 1555845"/>
              <a:gd name="connsiteX4" fmla="*/ 1446663 w 2893325"/>
              <a:gd name="connsiteY4" fmla="*/ 1555845 h 1555845"/>
              <a:gd name="connsiteX5" fmla="*/ 1637731 w 2893325"/>
              <a:gd name="connsiteY5" fmla="*/ 1228299 h 1555845"/>
              <a:gd name="connsiteX6" fmla="*/ 2115403 w 2893325"/>
              <a:gd name="connsiteY6" fmla="*/ 627797 h 1555845"/>
              <a:gd name="connsiteX7" fmla="*/ 2893325 w 2893325"/>
              <a:gd name="connsiteY7" fmla="*/ 13648 h 1555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93325" h="1555845">
                <a:moveTo>
                  <a:pt x="0" y="0"/>
                </a:moveTo>
                <a:cubicBezTo>
                  <a:pt x="117143" y="58003"/>
                  <a:pt x="234287" y="116006"/>
                  <a:pt x="368490" y="218364"/>
                </a:cubicBezTo>
                <a:cubicBezTo>
                  <a:pt x="502693" y="320722"/>
                  <a:pt x="657367" y="445827"/>
                  <a:pt x="805218" y="614149"/>
                </a:cubicBezTo>
                <a:cubicBezTo>
                  <a:pt x="953069" y="782471"/>
                  <a:pt x="1148687" y="1071350"/>
                  <a:pt x="1255594" y="1228299"/>
                </a:cubicBezTo>
                <a:cubicBezTo>
                  <a:pt x="1362501" y="1385248"/>
                  <a:pt x="1382974" y="1555845"/>
                  <a:pt x="1446663" y="1555845"/>
                </a:cubicBezTo>
                <a:cubicBezTo>
                  <a:pt x="1510352" y="1555845"/>
                  <a:pt x="1526274" y="1382974"/>
                  <a:pt x="1637731" y="1228299"/>
                </a:cubicBezTo>
                <a:cubicBezTo>
                  <a:pt x="1749188" y="1073624"/>
                  <a:pt x="1906137" y="830239"/>
                  <a:pt x="2115403" y="627797"/>
                </a:cubicBezTo>
                <a:cubicBezTo>
                  <a:pt x="2324669" y="425355"/>
                  <a:pt x="2608997" y="219501"/>
                  <a:pt x="2893325" y="13648"/>
                </a:cubicBezTo>
              </a:path>
            </a:pathLst>
          </a:custGeom>
          <a:ln w="101600" cmpd="sng">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cxnSp>
        <p:nvCxnSpPr>
          <p:cNvPr id="8" name="直線矢印コネクタ 7"/>
          <p:cNvCxnSpPr/>
          <p:nvPr/>
        </p:nvCxnSpPr>
        <p:spPr>
          <a:xfrm>
            <a:off x="5765778" y="836712"/>
            <a:ext cx="144016" cy="1152128"/>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5909794" y="1988840"/>
            <a:ext cx="432048" cy="72008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Importance of high entropy</a:t>
            </a:r>
            <a:endParaRPr kumimoji="1" lang="ja-JP" altLang="en-US" dirty="0"/>
          </a:p>
        </p:txBody>
      </p:sp>
      <p:sp>
        <p:nvSpPr>
          <p:cNvPr id="3" name="コンテンツ プレースホルダ 2"/>
          <p:cNvSpPr>
            <a:spLocks noGrp="1"/>
          </p:cNvSpPr>
          <p:nvPr>
            <p:ph sz="quarter" idx="1"/>
          </p:nvPr>
        </p:nvSpPr>
        <p:spPr>
          <a:xfrm>
            <a:off x="457200" y="1196752"/>
            <a:ext cx="8229600" cy="5306144"/>
          </a:xfrm>
        </p:spPr>
        <p:txBody>
          <a:bodyPr>
            <a:normAutofit/>
          </a:bodyPr>
          <a:lstStyle/>
          <a:p>
            <a:r>
              <a:rPr kumimoji="1" lang="en-US" altLang="ja-JP" sz="2400" dirty="0" smtClean="0">
                <a:latin typeface="Calibri" pitchFamily="34" charset="0"/>
              </a:rPr>
              <a:t>More compact core </a:t>
            </a:r>
            <a:r>
              <a:rPr kumimoji="1" lang="ja-JP" altLang="en-US" sz="2400" dirty="0" smtClean="0">
                <a:latin typeface="Calibri" pitchFamily="34" charset="0"/>
              </a:rPr>
              <a:t>⇒ </a:t>
            </a:r>
            <a:r>
              <a:rPr kumimoji="1" lang="en-US" altLang="ja-JP" sz="2400" dirty="0" smtClean="0">
                <a:latin typeface="Calibri" pitchFamily="34" charset="0"/>
              </a:rPr>
              <a:t>high mass accretion rate</a:t>
            </a:r>
            <a:endParaRPr lang="en-US" altLang="ja-JP" sz="2400" dirty="0" smtClean="0">
              <a:latin typeface="Calibri" pitchFamily="34" charset="0"/>
            </a:endParaRPr>
          </a:p>
          <a:p>
            <a:r>
              <a:rPr lang="en-US" altLang="ja-JP" sz="2400" dirty="0" smtClean="0">
                <a:latin typeface="Calibri" pitchFamily="34" charset="0"/>
              </a:rPr>
              <a:t>Local energy valance may not be satisfied  and there may be outflows or convection</a:t>
            </a:r>
          </a:p>
          <a:p>
            <a:endParaRPr lang="en-US" altLang="ja-JP" sz="2400" dirty="0" smtClean="0">
              <a:latin typeface="Calibri" pitchFamily="34" charset="0"/>
            </a:endParaRPr>
          </a:p>
          <a:p>
            <a:pPr lvl="1"/>
            <a:r>
              <a:rPr lang="en-US" altLang="ja-JP" sz="2100" dirty="0" smtClean="0">
                <a:latin typeface="Calibri" pitchFamily="34" charset="0"/>
              </a:rPr>
              <a:t>Note that rotation decreases |</a:t>
            </a:r>
            <a:r>
              <a:rPr lang="en-US" altLang="ja-JP" sz="2100" dirty="0" err="1" smtClean="0">
                <a:latin typeface="Calibri" pitchFamily="34" charset="0"/>
              </a:rPr>
              <a:t>Qadv</a:t>
            </a:r>
            <a:r>
              <a:rPr lang="en-US" altLang="ja-JP" sz="2100" dirty="0" smtClean="0">
                <a:latin typeface="Calibri" pitchFamily="34" charset="0"/>
              </a:rPr>
              <a:t>|</a:t>
            </a:r>
          </a:p>
          <a:p>
            <a:pPr lvl="1"/>
            <a:r>
              <a:rPr lang="en-US" altLang="ja-JP" sz="2100" dirty="0" smtClean="0">
                <a:latin typeface="Calibri" pitchFamily="34" charset="0"/>
              </a:rPr>
              <a:t>Strong dependence of </a:t>
            </a:r>
            <a:r>
              <a:rPr lang="en-US" altLang="ja-JP" sz="2100" dirty="0" err="1" smtClean="0">
                <a:latin typeface="Calibri" pitchFamily="34" charset="0"/>
              </a:rPr>
              <a:t>Qν</a:t>
            </a:r>
            <a:r>
              <a:rPr lang="en-US" altLang="ja-JP" sz="2100" dirty="0" smtClean="0">
                <a:latin typeface="Calibri" pitchFamily="34" charset="0"/>
              </a:rPr>
              <a:t> on T and ρ </a:t>
            </a:r>
            <a:r>
              <a:rPr lang="ja-JP" altLang="en-US" sz="2100" dirty="0" smtClean="0">
                <a:latin typeface="Calibri" pitchFamily="34" charset="0"/>
              </a:rPr>
              <a:t>⇒ </a:t>
            </a:r>
            <a:r>
              <a:rPr lang="en-US" altLang="ja-JP" sz="2100" dirty="0" smtClean="0">
                <a:latin typeface="Calibri" pitchFamily="34" charset="0"/>
              </a:rPr>
              <a:t>slight change of configuration may leads to dynamically large chance</a:t>
            </a:r>
          </a:p>
          <a:p>
            <a:r>
              <a:rPr lang="en-US" altLang="ja-JP" sz="2400" dirty="0" smtClean="0">
                <a:latin typeface="Calibri" pitchFamily="34" charset="0"/>
              </a:rPr>
              <a:t>We must quantitatively draw phase diagram in Rot.-S plane</a:t>
            </a:r>
          </a:p>
          <a:p>
            <a:pPr lvl="1"/>
            <a:r>
              <a:rPr lang="en-US" altLang="ja-JP" sz="2100" dirty="0" smtClean="0">
                <a:latin typeface="Calibri" pitchFamily="34" charset="0"/>
              </a:rPr>
              <a:t>Very time consuming : some analytic treatment required</a:t>
            </a:r>
          </a:p>
          <a:p>
            <a:r>
              <a:rPr lang="en-US" altLang="ja-JP" sz="2400" dirty="0" smtClean="0">
                <a:latin typeface="Calibri" pitchFamily="34" charset="0"/>
              </a:rPr>
              <a:t>Smaller amount of heavy nuclei</a:t>
            </a:r>
          </a:p>
          <a:p>
            <a:pPr lvl="1"/>
            <a:r>
              <a:rPr lang="en-US" altLang="ja-JP" sz="2100" dirty="0" smtClean="0">
                <a:latin typeface="Calibri" pitchFamily="34" charset="0"/>
              </a:rPr>
              <a:t>Dissociation of 0.1 </a:t>
            </a:r>
            <a:r>
              <a:rPr lang="en-US" altLang="ja-JP" sz="2100" dirty="0" err="1" smtClean="0">
                <a:latin typeface="Calibri" pitchFamily="34" charset="0"/>
              </a:rPr>
              <a:t>Msolar</a:t>
            </a:r>
            <a:r>
              <a:rPr lang="en-US" altLang="ja-JP" sz="2100" dirty="0" smtClean="0">
                <a:latin typeface="Calibri" pitchFamily="34" charset="0"/>
              </a:rPr>
              <a:t> Fe costs </a:t>
            </a:r>
            <a:r>
              <a:rPr lang="en-US" altLang="ja-JP" sz="2100" dirty="0" smtClean="0">
                <a:latin typeface="Garamond" pitchFamily="18" charset="0"/>
              </a:rPr>
              <a:t>~</a:t>
            </a:r>
            <a:r>
              <a:rPr lang="en-US" altLang="ja-JP" sz="2100" dirty="0" smtClean="0">
                <a:latin typeface="Calibri" pitchFamily="34" charset="0"/>
              </a:rPr>
              <a:t> 10</a:t>
            </a:r>
            <a:r>
              <a:rPr lang="en-US" altLang="ja-JP" sz="2100" baseline="30000" dirty="0" smtClean="0">
                <a:latin typeface="Calibri" pitchFamily="34" charset="0"/>
              </a:rPr>
              <a:t>51</a:t>
            </a:r>
            <a:r>
              <a:rPr lang="en-US" altLang="ja-JP" sz="2100" dirty="0" smtClean="0">
                <a:latin typeface="Calibri" pitchFamily="34" charset="0"/>
              </a:rPr>
              <a:t> erg</a:t>
            </a:r>
          </a:p>
          <a:p>
            <a:r>
              <a:rPr lang="en-US" altLang="ja-JP" sz="2400" dirty="0" smtClean="0">
                <a:latin typeface="Calibri" pitchFamily="34" charset="0"/>
              </a:rPr>
              <a:t>Higher temperature </a:t>
            </a:r>
          </a:p>
          <a:p>
            <a:pPr lvl="1"/>
            <a:r>
              <a:rPr lang="en-US" altLang="ja-JP" sz="2100" dirty="0" smtClean="0">
                <a:latin typeface="Calibri" pitchFamily="34" charset="0"/>
              </a:rPr>
              <a:t>Less Pauli blocking in neutrino pair annihilation</a:t>
            </a:r>
          </a:p>
        </p:txBody>
      </p:sp>
      <p:graphicFrame>
        <p:nvGraphicFramePr>
          <p:cNvPr id="4" name="オブジェクト 3"/>
          <p:cNvGraphicFramePr>
            <a:graphicFrameLocks noChangeAspect="1"/>
          </p:cNvGraphicFramePr>
          <p:nvPr/>
        </p:nvGraphicFramePr>
        <p:xfrm>
          <a:off x="827584" y="2451100"/>
          <a:ext cx="6300787" cy="457200"/>
        </p:xfrm>
        <a:graphic>
          <a:graphicData uri="http://schemas.openxmlformats.org/presentationml/2006/ole">
            <p:oleObj spid="_x0000_s643074" name="数式" r:id="rId3" imgW="3492360" imgH="253800" progId="Equation.3">
              <p:embed/>
            </p:oleObj>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hyd3d-heat.2d.edeposit.jpg"/>
          <p:cNvPicPr>
            <a:picLocks noChangeAspect="1"/>
          </p:cNvPicPr>
          <p:nvPr/>
        </p:nvPicPr>
        <p:blipFill>
          <a:blip r:embed="rId2" cstate="print"/>
          <a:stretch>
            <a:fillRect/>
          </a:stretch>
        </p:blipFill>
        <p:spPr>
          <a:xfrm>
            <a:off x="4070538" y="2650579"/>
            <a:ext cx="5614030" cy="4306813"/>
          </a:xfrm>
          <a:prstGeom prst="rect">
            <a:avLst/>
          </a:prstGeom>
        </p:spPr>
      </p:pic>
      <p:sp>
        <p:nvSpPr>
          <p:cNvPr id="2" name="タイトル 1"/>
          <p:cNvSpPr>
            <a:spLocks noGrp="1"/>
          </p:cNvSpPr>
          <p:nvPr>
            <p:ph type="title"/>
          </p:nvPr>
        </p:nvSpPr>
        <p:spPr/>
        <p:txBody>
          <a:bodyPr/>
          <a:lstStyle/>
          <a:p>
            <a:r>
              <a:rPr kumimoji="1" lang="en-US" altLang="ja-JP" dirty="0" smtClean="0"/>
              <a:t>Similarities with ordinary </a:t>
            </a:r>
            <a:r>
              <a:rPr kumimoji="1" lang="en-US" altLang="ja-JP" dirty="0" err="1" smtClean="0"/>
              <a:t>SNe</a:t>
            </a:r>
            <a:endParaRPr kumimoji="1" lang="ja-JP" altLang="en-US" dirty="0"/>
          </a:p>
        </p:txBody>
      </p:sp>
      <p:sp>
        <p:nvSpPr>
          <p:cNvPr id="3" name="コンテンツ プレースホルダ 2"/>
          <p:cNvSpPr>
            <a:spLocks noGrp="1"/>
          </p:cNvSpPr>
          <p:nvPr>
            <p:ph sz="quarter" idx="1"/>
          </p:nvPr>
        </p:nvSpPr>
        <p:spPr/>
        <p:txBody>
          <a:bodyPr>
            <a:normAutofit/>
          </a:bodyPr>
          <a:lstStyle/>
          <a:p>
            <a:r>
              <a:rPr kumimoji="1" lang="en-US" altLang="ja-JP" sz="2400" dirty="0" smtClean="0">
                <a:latin typeface="Calibri" pitchFamily="34" charset="0"/>
              </a:rPr>
              <a:t>Components identical : </a:t>
            </a:r>
            <a:r>
              <a:rPr lang="en-US" altLang="ja-JP" sz="2400" dirty="0" smtClean="0">
                <a:latin typeface="Calibri" pitchFamily="34" charset="0"/>
              </a:rPr>
              <a:t>ν-</a:t>
            </a:r>
            <a:r>
              <a:rPr kumimoji="1" lang="en-US" altLang="ja-JP" sz="2400" dirty="0" err="1" smtClean="0">
                <a:latin typeface="Calibri" pitchFamily="34" charset="0"/>
              </a:rPr>
              <a:t>sph</a:t>
            </a:r>
            <a:r>
              <a:rPr kumimoji="1" lang="en-US" altLang="ja-JP" sz="2400" dirty="0" smtClean="0">
                <a:latin typeface="Calibri" pitchFamily="34" charset="0"/>
              </a:rPr>
              <a:t>./torus and stalled shock</a:t>
            </a:r>
          </a:p>
          <a:p>
            <a:pPr lvl="1"/>
            <a:r>
              <a:rPr kumimoji="1" lang="en-US" altLang="ja-JP" sz="2100" dirty="0" smtClean="0">
                <a:latin typeface="Calibri" pitchFamily="34" charset="0"/>
              </a:rPr>
              <a:t>Topology is different : Spherical </a:t>
            </a:r>
            <a:r>
              <a:rPr kumimoji="1" lang="en-US" altLang="ja-JP" sz="2100" dirty="0" err="1" smtClean="0">
                <a:latin typeface="Calibri" pitchFamily="34" charset="0"/>
              </a:rPr>
              <a:t>vs</a:t>
            </a:r>
            <a:r>
              <a:rPr kumimoji="1" lang="en-US" altLang="ja-JP" sz="2100" dirty="0" smtClean="0">
                <a:latin typeface="Calibri" pitchFamily="34" charset="0"/>
              </a:rPr>
              <a:t> Torus</a:t>
            </a:r>
          </a:p>
          <a:p>
            <a:r>
              <a:rPr lang="en-US" altLang="ja-JP" sz="2400" dirty="0" smtClean="0">
                <a:latin typeface="Calibri" pitchFamily="34" charset="0"/>
              </a:rPr>
              <a:t>There are “gain” regions ! (Sumiyoshi+ 2012)</a:t>
            </a:r>
          </a:p>
          <a:p>
            <a:r>
              <a:rPr lang="en-US" altLang="ja-JP" sz="2400" dirty="0" smtClean="0">
                <a:latin typeface="Calibri" pitchFamily="34" charset="0"/>
              </a:rPr>
              <a:t>SASI does occur (</a:t>
            </a:r>
            <a:r>
              <a:rPr lang="en-US" altLang="ja-JP" sz="2400" dirty="0" err="1" smtClean="0">
                <a:latin typeface="Calibri" pitchFamily="34" charset="0"/>
              </a:rPr>
              <a:t>Sekiguchi</a:t>
            </a:r>
            <a:r>
              <a:rPr lang="en-US" altLang="ja-JP" sz="2400" dirty="0" smtClean="0">
                <a:latin typeface="Calibri" pitchFamily="34" charset="0"/>
              </a:rPr>
              <a:t>+ 2012 on going simulation)</a:t>
            </a:r>
          </a:p>
          <a:p>
            <a:endParaRPr kumimoji="1" lang="en-US" altLang="ja-JP" dirty="0" smtClean="0">
              <a:latin typeface="Calibri" pitchFamily="34" charset="0"/>
            </a:endParaRPr>
          </a:p>
          <a:p>
            <a:pPr>
              <a:spcBef>
                <a:spcPts val="0"/>
              </a:spcBef>
            </a:pPr>
            <a:r>
              <a:rPr lang="en-US" altLang="ja-JP" sz="2400" dirty="0" smtClean="0">
                <a:latin typeface="Calibri" pitchFamily="34" charset="0"/>
              </a:rPr>
              <a:t>How does this system</a:t>
            </a:r>
          </a:p>
          <a:p>
            <a:pPr>
              <a:spcBef>
                <a:spcPts val="0"/>
              </a:spcBef>
              <a:buNone/>
            </a:pPr>
            <a:r>
              <a:rPr kumimoji="1" lang="en-US" altLang="ja-JP" sz="2400" dirty="0" smtClean="0">
                <a:latin typeface="Calibri" pitchFamily="34" charset="0"/>
              </a:rPr>
              <a:t> </a:t>
            </a:r>
            <a:r>
              <a:rPr lang="en-US" altLang="ja-JP" sz="2400" dirty="0" smtClean="0">
                <a:latin typeface="Calibri" pitchFamily="34" charset="0"/>
              </a:rPr>
              <a:t> </a:t>
            </a:r>
            <a:r>
              <a:rPr lang="en-US" altLang="ja-JP" sz="2400" dirty="0" smtClean="0">
                <a:latin typeface="Calibri" pitchFamily="34" charset="0"/>
              </a:rPr>
              <a:t> evolve in the presence</a:t>
            </a:r>
          </a:p>
          <a:p>
            <a:pPr>
              <a:spcBef>
                <a:spcPts val="0"/>
              </a:spcBef>
              <a:buNone/>
            </a:pPr>
            <a:r>
              <a:rPr kumimoji="1" lang="en-US" altLang="ja-JP" sz="2400" dirty="0" smtClean="0">
                <a:latin typeface="Calibri" pitchFamily="34" charset="0"/>
              </a:rPr>
              <a:t> </a:t>
            </a:r>
            <a:r>
              <a:rPr kumimoji="1" lang="en-US" altLang="ja-JP" sz="2400" dirty="0" smtClean="0">
                <a:latin typeface="Calibri" pitchFamily="34" charset="0"/>
              </a:rPr>
              <a:t>  of neutrino heating</a:t>
            </a:r>
          </a:p>
          <a:p>
            <a:pPr>
              <a:spcBef>
                <a:spcPts val="0"/>
              </a:spcBef>
              <a:buNone/>
            </a:pPr>
            <a:r>
              <a:rPr lang="en-US" altLang="ja-JP" sz="2400" dirty="0" smtClean="0">
                <a:latin typeface="Calibri" pitchFamily="34" charset="0"/>
              </a:rPr>
              <a:t> </a:t>
            </a:r>
            <a:r>
              <a:rPr lang="en-US" altLang="ja-JP" sz="2400" dirty="0" smtClean="0">
                <a:latin typeface="Calibri" pitchFamily="34" charset="0"/>
              </a:rPr>
              <a:t>  (GR-</a:t>
            </a:r>
            <a:r>
              <a:rPr lang="en-US" altLang="ja-JP" sz="2400" dirty="0" err="1" smtClean="0">
                <a:latin typeface="Calibri" pitchFamily="34" charset="0"/>
              </a:rPr>
              <a:t>RadHydro</a:t>
            </a:r>
            <a:r>
              <a:rPr lang="en-US" altLang="ja-JP" sz="2400" dirty="0" smtClean="0">
                <a:latin typeface="Calibri" pitchFamily="34" charset="0"/>
              </a:rPr>
              <a:t> simulation</a:t>
            </a:r>
          </a:p>
          <a:p>
            <a:pPr>
              <a:spcBef>
                <a:spcPts val="0"/>
              </a:spcBef>
              <a:buNone/>
            </a:pPr>
            <a:r>
              <a:rPr lang="en-US" altLang="ja-JP" sz="2400" dirty="0" smtClean="0">
                <a:latin typeface="Calibri" pitchFamily="34" charset="0"/>
              </a:rPr>
              <a:t> </a:t>
            </a:r>
            <a:r>
              <a:rPr lang="en-US" altLang="ja-JP" sz="2400" dirty="0" smtClean="0">
                <a:latin typeface="Calibri" pitchFamily="34" charset="0"/>
              </a:rPr>
              <a:t>   </a:t>
            </a:r>
            <a:r>
              <a:rPr lang="en-US" altLang="ja-JP" sz="2400" dirty="0" err="1" smtClean="0">
                <a:latin typeface="Calibri" pitchFamily="34" charset="0"/>
              </a:rPr>
              <a:t>Sekiguchi</a:t>
            </a:r>
            <a:r>
              <a:rPr lang="en-US" altLang="ja-JP" sz="2400" dirty="0" smtClean="0">
                <a:latin typeface="Calibri" pitchFamily="34" charset="0"/>
              </a:rPr>
              <a:t>+ 2012 of 2013)</a:t>
            </a:r>
            <a:endParaRPr kumimoji="1" lang="ja-JP" altLang="en-US" sz="2400" dirty="0">
              <a:latin typeface="Calibri" pitchFamily="34" charset="0"/>
            </a:endParaRPr>
          </a:p>
        </p:txBody>
      </p:sp>
      <p:sp>
        <p:nvSpPr>
          <p:cNvPr id="6" name="テキスト ボックス 5"/>
          <p:cNvSpPr txBox="1"/>
          <p:nvPr/>
        </p:nvSpPr>
        <p:spPr>
          <a:xfrm rot="-1800000">
            <a:off x="5137876" y="4132966"/>
            <a:ext cx="2950008" cy="461665"/>
          </a:xfrm>
          <a:prstGeom prst="rect">
            <a:avLst/>
          </a:prstGeom>
          <a:solidFill>
            <a:schemeClr val="bg1">
              <a:alpha val="90000"/>
            </a:schemeClr>
          </a:solidFill>
          <a:ln>
            <a:solidFill>
              <a:schemeClr val="tx1"/>
            </a:solidFill>
          </a:ln>
        </p:spPr>
        <p:txBody>
          <a:bodyPr wrap="square" rtlCol="0">
            <a:spAutoFit/>
          </a:bodyPr>
          <a:lstStyle/>
          <a:p>
            <a:pPr algn="ctr"/>
            <a:r>
              <a:rPr kumimoji="1" lang="en-US" altLang="ja-JP" sz="2400" b="1" dirty="0" smtClean="0">
                <a:solidFill>
                  <a:srgbClr val="FF0000"/>
                </a:solidFill>
                <a:latin typeface="Times New Roman" pitchFamily="18" charset="0"/>
                <a:cs typeface="Times New Roman" pitchFamily="18" charset="0"/>
              </a:rPr>
              <a:t>Preliminary </a:t>
            </a:r>
            <a:endParaRPr kumimoji="1" lang="ja-JP" altLang="en-US" sz="2400" b="1"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Neutrino Luminosity (PNS Phase)</a:t>
            </a:r>
            <a:endParaRPr kumimoji="1" lang="ja-JP" altLang="en-US" dirty="0"/>
          </a:p>
        </p:txBody>
      </p:sp>
      <p:sp>
        <p:nvSpPr>
          <p:cNvPr id="3" name="コンテンツ プレースホルダ 2"/>
          <p:cNvSpPr>
            <a:spLocks noGrp="1"/>
          </p:cNvSpPr>
          <p:nvPr>
            <p:ph sz="quarter" idx="1"/>
          </p:nvPr>
        </p:nvSpPr>
        <p:spPr>
          <a:xfrm>
            <a:off x="457200" y="1291208"/>
            <a:ext cx="3970784" cy="1921768"/>
          </a:xfrm>
        </p:spPr>
        <p:txBody>
          <a:bodyPr>
            <a:normAutofit/>
          </a:bodyPr>
          <a:lstStyle/>
          <a:p>
            <a:r>
              <a:rPr lang="en-US" altLang="ja-JP" b="1" u="sng" dirty="0" smtClean="0">
                <a:solidFill>
                  <a:srgbClr val="00863D"/>
                </a:solidFill>
                <a:latin typeface="Calibri" pitchFamily="34" charset="0"/>
                <a:ea typeface="HGP教科書体" pitchFamily="18" charset="-128"/>
              </a:rPr>
              <a:t>Moderate rotation</a:t>
            </a:r>
          </a:p>
          <a:p>
            <a:pPr lvl="1"/>
            <a:r>
              <a:rPr lang="en-US" altLang="ja-JP" dirty="0" smtClean="0">
                <a:latin typeface="Calibri" pitchFamily="34" charset="0"/>
                <a:ea typeface="HGP教科書体" pitchFamily="18" charset="-128"/>
              </a:rPr>
              <a:t>Higher luminosity</a:t>
            </a:r>
          </a:p>
          <a:p>
            <a:pPr lvl="1"/>
            <a:r>
              <a:rPr lang="en-US" altLang="ja-JP" u="sng" dirty="0" smtClean="0">
                <a:latin typeface="Calibri" pitchFamily="34" charset="0"/>
                <a:ea typeface="HGP教科書体" pitchFamily="18" charset="-128"/>
              </a:rPr>
              <a:t>Time variability due to convective activity</a:t>
            </a:r>
          </a:p>
        </p:txBody>
      </p:sp>
      <p:pic>
        <p:nvPicPr>
          <p:cNvPr id="4" name="図 3" descr="lum_HMNS.bmp"/>
          <p:cNvPicPr>
            <a:picLocks noChangeAspect="1"/>
          </p:cNvPicPr>
          <p:nvPr/>
        </p:nvPicPr>
        <p:blipFill>
          <a:blip r:embed="rId3" cstate="print"/>
          <a:stretch>
            <a:fillRect/>
          </a:stretch>
        </p:blipFill>
        <p:spPr>
          <a:xfrm>
            <a:off x="4644008" y="3208710"/>
            <a:ext cx="4445122" cy="3100610"/>
          </a:xfrm>
          <a:prstGeom prst="rect">
            <a:avLst/>
          </a:prstGeom>
        </p:spPr>
      </p:pic>
      <p:pic>
        <p:nvPicPr>
          <p:cNvPr id="5" name="図 4" descr="lum_HMNS_r12.bmp"/>
          <p:cNvPicPr>
            <a:picLocks noChangeAspect="1"/>
          </p:cNvPicPr>
          <p:nvPr/>
        </p:nvPicPr>
        <p:blipFill>
          <a:blip r:embed="rId4" cstate="print"/>
          <a:stretch>
            <a:fillRect/>
          </a:stretch>
        </p:blipFill>
        <p:spPr>
          <a:xfrm>
            <a:off x="107504" y="3275783"/>
            <a:ext cx="4292683" cy="3033537"/>
          </a:xfrm>
          <a:prstGeom prst="rect">
            <a:avLst/>
          </a:prstGeom>
        </p:spPr>
      </p:pic>
      <p:sp>
        <p:nvSpPr>
          <p:cNvPr id="6" name="コンテンツ プレースホルダ 2"/>
          <p:cNvSpPr txBox="1">
            <a:spLocks/>
          </p:cNvSpPr>
          <p:nvPr/>
        </p:nvSpPr>
        <p:spPr>
          <a:xfrm>
            <a:off x="4921696" y="1268760"/>
            <a:ext cx="3970784" cy="2016224"/>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en-US" altLang="ja-JP" sz="2600" b="1" u="sng" dirty="0" smtClean="0">
                <a:solidFill>
                  <a:srgbClr val="FF0000"/>
                </a:solidFill>
                <a:latin typeface="Calibri" pitchFamily="34" charset="0"/>
                <a:ea typeface="HGP教科書体" pitchFamily="18" charset="-128"/>
              </a:rPr>
              <a:t>Rapid rotation</a:t>
            </a:r>
            <a:endParaRPr kumimoji="1" lang="en-US" altLang="ja-JP" sz="2600" b="1" i="0" u="sng" strike="noStrike" kern="1200" cap="none" spc="0" normalizeH="0" baseline="0" noProof="0" dirty="0" smtClean="0">
              <a:ln>
                <a:noFill/>
              </a:ln>
              <a:solidFill>
                <a:srgbClr val="FF0000"/>
              </a:solidFill>
              <a:effectLst/>
              <a:uLnTx/>
              <a:uFillTx/>
              <a:latin typeface="Calibri" pitchFamily="34" charset="0"/>
              <a:ea typeface="HGP教科書体" pitchFamily="18" charset="-128"/>
            </a:endParaRPr>
          </a:p>
          <a:p>
            <a:pPr marL="548640" marR="0" lvl="1" indent="-274320" algn="l" defTabSz="914400" rtl="0" eaLnBrk="1" fontAlgn="auto" latinLnBrk="0" hangingPunct="1">
              <a:lnSpc>
                <a:spcPct val="100000"/>
              </a:lnSpc>
              <a:spcBef>
                <a:spcPts val="500"/>
              </a:spcBef>
              <a:spcAft>
                <a:spcPts val="0"/>
              </a:spcAft>
              <a:buClr>
                <a:schemeClr val="accent2"/>
              </a:buClr>
              <a:buSzPct val="76000"/>
              <a:buFont typeface="Wingdings 3"/>
              <a:buChar char=""/>
              <a:tabLst/>
              <a:defRPr/>
            </a:pPr>
            <a:r>
              <a:rPr lang="en-US" altLang="ja-JP" sz="2300" noProof="0" dirty="0" smtClean="0">
                <a:solidFill>
                  <a:schemeClr val="tx2"/>
                </a:solidFill>
                <a:latin typeface="Calibri" pitchFamily="34" charset="0"/>
                <a:ea typeface="HGP教科書体" pitchFamily="18" charset="-128"/>
              </a:rPr>
              <a:t>Lower luminosity</a:t>
            </a:r>
            <a:endParaRPr kumimoji="1" lang="en-US" altLang="ja-JP" sz="2300" i="0" u="none" strike="noStrike" kern="1200" cap="none" spc="0" normalizeH="0" baseline="0" noProof="0" dirty="0" smtClean="0">
              <a:ln>
                <a:noFill/>
              </a:ln>
              <a:solidFill>
                <a:schemeClr val="tx2"/>
              </a:solidFill>
              <a:effectLst/>
              <a:uLnTx/>
              <a:uFillTx/>
              <a:latin typeface="Calibri" pitchFamily="34" charset="0"/>
              <a:ea typeface="HGP教科書体" pitchFamily="18" charset="-128"/>
            </a:endParaRPr>
          </a:p>
          <a:p>
            <a:pPr marL="548640" marR="0" lvl="1" indent="-274320" algn="l" defTabSz="914400" rtl="0" eaLnBrk="1" fontAlgn="auto" latinLnBrk="0" hangingPunct="1">
              <a:lnSpc>
                <a:spcPct val="100000"/>
              </a:lnSpc>
              <a:spcBef>
                <a:spcPts val="500"/>
              </a:spcBef>
              <a:spcAft>
                <a:spcPts val="0"/>
              </a:spcAft>
              <a:buClr>
                <a:schemeClr val="accent2"/>
              </a:buClr>
              <a:buSzPct val="76000"/>
              <a:buFont typeface="Wingdings 3"/>
              <a:buChar char=""/>
              <a:tabLst/>
              <a:defRPr/>
            </a:pPr>
            <a:r>
              <a:rPr lang="en-US" altLang="ja-JP" sz="2300" dirty="0" smtClean="0">
                <a:solidFill>
                  <a:schemeClr val="tx2"/>
                </a:solidFill>
                <a:latin typeface="Calibri" pitchFamily="34" charset="0"/>
                <a:ea typeface="HGP教科書体" pitchFamily="18" charset="-128"/>
              </a:rPr>
              <a:t>Neutrino pair production processes are dominant</a:t>
            </a:r>
          </a:p>
        </p:txBody>
      </p:sp>
      <p:cxnSp>
        <p:nvCxnSpPr>
          <p:cNvPr id="8" name="直線コネクタ 7"/>
          <p:cNvCxnSpPr/>
          <p:nvPr/>
        </p:nvCxnSpPr>
        <p:spPr>
          <a:xfrm>
            <a:off x="1224000" y="3284984"/>
            <a:ext cx="0" cy="2520280"/>
          </a:xfrm>
          <a:prstGeom prst="line">
            <a:avLst/>
          </a:prstGeom>
          <a:ln w="2540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251520" y="6035079"/>
            <a:ext cx="2160240" cy="346249"/>
          </a:xfrm>
          <a:prstGeom prst="rect">
            <a:avLst/>
          </a:prstGeom>
          <a:noFill/>
        </p:spPr>
        <p:txBody>
          <a:bodyPr wrap="square" rtlCol="0">
            <a:spAutoFit/>
          </a:bodyPr>
          <a:lstStyle/>
          <a:p>
            <a:r>
              <a:rPr kumimoji="1" lang="en-US" altLang="ja-JP" sz="1650" b="1" dirty="0" smtClean="0">
                <a:latin typeface="Times New Roman" pitchFamily="18" charset="0"/>
                <a:cs typeface="Times New Roman" pitchFamily="18" charset="0"/>
              </a:rPr>
              <a:t>Core bounce</a:t>
            </a:r>
            <a:endParaRPr kumimoji="1" lang="ja-JP" altLang="en-US" sz="1650" b="1" dirty="0" smtClean="0">
              <a:latin typeface="Times New Roman" pitchFamily="18" charset="0"/>
              <a:cs typeface="Times New Roman" pitchFamily="18" charset="0"/>
            </a:endParaRPr>
          </a:p>
        </p:txBody>
      </p:sp>
      <p:cxnSp>
        <p:nvCxnSpPr>
          <p:cNvPr id="11" name="直線矢印コネクタ 10"/>
          <p:cNvCxnSpPr/>
          <p:nvPr/>
        </p:nvCxnSpPr>
        <p:spPr>
          <a:xfrm flipV="1">
            <a:off x="827584" y="5877272"/>
            <a:ext cx="432048" cy="21602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H="1" flipV="1">
            <a:off x="1259632" y="3501008"/>
            <a:ext cx="432048" cy="144016"/>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1619672" y="3356992"/>
            <a:ext cx="1368152" cy="600164"/>
          </a:xfrm>
          <a:prstGeom prst="rect">
            <a:avLst/>
          </a:prstGeom>
          <a:noFill/>
        </p:spPr>
        <p:txBody>
          <a:bodyPr wrap="square" rtlCol="0">
            <a:spAutoFit/>
          </a:bodyPr>
          <a:lstStyle/>
          <a:p>
            <a:r>
              <a:rPr kumimoji="1" lang="en-US" altLang="ja-JP" sz="1650" b="1" dirty="0" smtClean="0">
                <a:solidFill>
                  <a:srgbClr val="FF0000"/>
                </a:solidFill>
                <a:latin typeface="Times New Roman" pitchFamily="18" charset="0"/>
                <a:cs typeface="Times New Roman" pitchFamily="18" charset="0"/>
              </a:rPr>
              <a:t>Neutrino burst</a:t>
            </a:r>
            <a:endParaRPr kumimoji="1" lang="ja-JP" altLang="en-US" sz="1650" b="1" dirty="0" smtClean="0">
              <a:solidFill>
                <a:srgbClr val="FF000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Neutrino Luminosity (BH Phase)</a:t>
            </a:r>
            <a:endParaRPr kumimoji="1" lang="ja-JP" altLang="en-US" dirty="0"/>
          </a:p>
        </p:txBody>
      </p:sp>
      <p:pic>
        <p:nvPicPr>
          <p:cNvPr id="54274" name="Picture 2"/>
          <p:cNvPicPr>
            <a:picLocks noChangeAspect="1" noChangeArrowheads="1"/>
          </p:cNvPicPr>
          <p:nvPr/>
        </p:nvPicPr>
        <p:blipFill>
          <a:blip r:embed="rId3" cstate="print"/>
          <a:srcRect/>
          <a:stretch>
            <a:fillRect/>
          </a:stretch>
        </p:blipFill>
        <p:spPr bwMode="auto">
          <a:xfrm>
            <a:off x="179512" y="3140968"/>
            <a:ext cx="4381500" cy="3098800"/>
          </a:xfrm>
          <a:prstGeom prst="rect">
            <a:avLst/>
          </a:prstGeom>
          <a:noFill/>
          <a:ln w="9525">
            <a:noFill/>
            <a:miter lim="800000"/>
            <a:headEnd/>
            <a:tailEnd/>
          </a:ln>
        </p:spPr>
      </p:pic>
      <p:sp>
        <p:nvSpPr>
          <p:cNvPr id="10" name="コンテンツ プレースホルダ 2"/>
          <p:cNvSpPr>
            <a:spLocks noGrp="1"/>
          </p:cNvSpPr>
          <p:nvPr>
            <p:ph sz="quarter" idx="1"/>
          </p:nvPr>
        </p:nvSpPr>
        <p:spPr>
          <a:xfrm>
            <a:off x="457200" y="1291208"/>
            <a:ext cx="3970784" cy="1921768"/>
          </a:xfrm>
        </p:spPr>
        <p:txBody>
          <a:bodyPr>
            <a:normAutofit/>
          </a:bodyPr>
          <a:lstStyle/>
          <a:p>
            <a:r>
              <a:rPr lang="en-US" altLang="ja-JP" b="1" u="sng" dirty="0" smtClean="0">
                <a:solidFill>
                  <a:srgbClr val="00863D"/>
                </a:solidFill>
                <a:latin typeface="Calibri" pitchFamily="34" charset="0"/>
                <a:ea typeface="HGP教科書体" pitchFamily="18" charset="-128"/>
              </a:rPr>
              <a:t>Moderate rotation</a:t>
            </a:r>
          </a:p>
          <a:p>
            <a:pPr lvl="1"/>
            <a:r>
              <a:rPr lang="en-US" altLang="ja-JP" dirty="0" err="1" smtClean="0">
                <a:latin typeface="Century" pitchFamily="18" charset="0"/>
                <a:ea typeface="HGP教科書体" pitchFamily="18" charset="-128"/>
              </a:rPr>
              <a:t>L</a:t>
            </a:r>
            <a:r>
              <a:rPr lang="en-US" altLang="ja-JP" sz="1600" dirty="0" err="1" smtClean="0">
                <a:latin typeface="Century" pitchFamily="18" charset="0"/>
                <a:ea typeface="HGP教科書体" pitchFamily="18" charset="-128"/>
              </a:rPr>
              <a:t>tot</a:t>
            </a:r>
            <a:r>
              <a:rPr lang="en-US" altLang="ja-JP" dirty="0" smtClean="0">
                <a:latin typeface="Century" pitchFamily="18" charset="0"/>
                <a:ea typeface="HGP教科書体" pitchFamily="18" charset="-128"/>
              </a:rPr>
              <a:t> ~ 10</a:t>
            </a:r>
            <a:r>
              <a:rPr lang="en-US" altLang="ja-JP" baseline="30000" dirty="0" smtClean="0">
                <a:latin typeface="Century" pitchFamily="18" charset="0"/>
                <a:ea typeface="HGP教科書体" pitchFamily="18" charset="-128"/>
              </a:rPr>
              <a:t>51-52</a:t>
            </a:r>
            <a:r>
              <a:rPr lang="en-US" altLang="ja-JP" dirty="0" smtClean="0">
                <a:latin typeface="Century" pitchFamily="18" charset="0"/>
                <a:ea typeface="HGP教科書体" pitchFamily="18" charset="-128"/>
              </a:rPr>
              <a:t> erg/s</a:t>
            </a:r>
            <a:endParaRPr lang="en-US" altLang="ja-JP" dirty="0" smtClean="0">
              <a:latin typeface="Calibri" pitchFamily="34" charset="0"/>
              <a:ea typeface="HGP教科書体" pitchFamily="18" charset="-128"/>
            </a:endParaRPr>
          </a:p>
          <a:p>
            <a:pPr lvl="1"/>
            <a:r>
              <a:rPr lang="en-US" altLang="ja-JP" dirty="0" smtClean="0">
                <a:latin typeface="Calibri" pitchFamily="34" charset="0"/>
                <a:ea typeface="HGP教科書体" pitchFamily="18" charset="-128"/>
              </a:rPr>
              <a:t>No time variability </a:t>
            </a:r>
          </a:p>
        </p:txBody>
      </p:sp>
      <p:sp>
        <p:nvSpPr>
          <p:cNvPr id="11" name="コンテンツ プレースホルダ 2"/>
          <p:cNvSpPr txBox="1">
            <a:spLocks/>
          </p:cNvSpPr>
          <p:nvPr/>
        </p:nvSpPr>
        <p:spPr>
          <a:xfrm>
            <a:off x="4921696" y="1268760"/>
            <a:ext cx="3970784" cy="2016224"/>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en-US" altLang="ja-JP" sz="2600" b="1" u="sng" dirty="0" smtClean="0">
                <a:solidFill>
                  <a:srgbClr val="FF0000"/>
                </a:solidFill>
                <a:latin typeface="Calibri" pitchFamily="34" charset="0"/>
                <a:ea typeface="HGP教科書体" pitchFamily="18" charset="-128"/>
              </a:rPr>
              <a:t>Rapid rotation</a:t>
            </a:r>
            <a:endParaRPr kumimoji="1" lang="en-US" altLang="ja-JP" sz="2600" b="1" i="0" u="sng" strike="noStrike" kern="1200" cap="none" spc="0" normalizeH="0" baseline="0" noProof="0" dirty="0" smtClean="0">
              <a:ln>
                <a:noFill/>
              </a:ln>
              <a:solidFill>
                <a:srgbClr val="FF0000"/>
              </a:solidFill>
              <a:effectLst/>
              <a:uLnTx/>
              <a:uFillTx/>
              <a:latin typeface="Calibri" pitchFamily="34" charset="0"/>
              <a:ea typeface="HGP教科書体" pitchFamily="18" charset="-128"/>
            </a:endParaRPr>
          </a:p>
          <a:p>
            <a:pPr marL="548640" lvl="1" indent="-274320">
              <a:spcBef>
                <a:spcPts val="500"/>
              </a:spcBef>
              <a:buClr>
                <a:schemeClr val="accent2"/>
              </a:buClr>
              <a:buSzPct val="76000"/>
              <a:buFont typeface="Wingdings 3"/>
              <a:buChar char=""/>
              <a:defRPr/>
            </a:pPr>
            <a:r>
              <a:rPr lang="en-US" altLang="ja-JP" sz="2300" dirty="0" err="1" smtClean="0">
                <a:latin typeface="Century" pitchFamily="18" charset="0"/>
                <a:ea typeface="HGP教科書体" pitchFamily="18" charset="-128"/>
              </a:rPr>
              <a:t>L</a:t>
            </a:r>
            <a:r>
              <a:rPr lang="en-US" altLang="ja-JP" sz="1600" dirty="0" err="1" smtClean="0">
                <a:latin typeface="Century" pitchFamily="18" charset="0"/>
                <a:ea typeface="HGP教科書体" pitchFamily="18" charset="-128"/>
              </a:rPr>
              <a:t>tot</a:t>
            </a:r>
            <a:r>
              <a:rPr lang="en-US" altLang="ja-JP" sz="2400" dirty="0" smtClean="0">
                <a:latin typeface="Century" pitchFamily="18" charset="0"/>
                <a:ea typeface="HGP教科書体" pitchFamily="18" charset="-128"/>
              </a:rPr>
              <a:t> </a:t>
            </a:r>
            <a:r>
              <a:rPr lang="en-US" altLang="ja-JP" sz="2300" dirty="0" smtClean="0">
                <a:latin typeface="Century" pitchFamily="18" charset="0"/>
                <a:ea typeface="HGP教科書体" pitchFamily="18" charset="-128"/>
              </a:rPr>
              <a:t>~ 10</a:t>
            </a:r>
            <a:r>
              <a:rPr lang="en-US" altLang="ja-JP" sz="2300" baseline="30000" dirty="0" smtClean="0">
                <a:latin typeface="Century" pitchFamily="18" charset="0"/>
                <a:ea typeface="HGP教科書体" pitchFamily="18" charset="-128"/>
              </a:rPr>
              <a:t>51-52</a:t>
            </a:r>
            <a:r>
              <a:rPr lang="en-US" altLang="ja-JP" sz="2300" dirty="0" smtClean="0">
                <a:latin typeface="Century" pitchFamily="18" charset="0"/>
                <a:ea typeface="HGP教科書体" pitchFamily="18" charset="-128"/>
              </a:rPr>
              <a:t> erg/s</a:t>
            </a:r>
          </a:p>
          <a:p>
            <a:pPr marL="548640" lvl="1" indent="-274320">
              <a:spcBef>
                <a:spcPts val="500"/>
              </a:spcBef>
              <a:buClr>
                <a:schemeClr val="accent2"/>
              </a:buClr>
              <a:buSzPct val="76000"/>
              <a:buFont typeface="Wingdings 3"/>
              <a:buChar char=""/>
              <a:defRPr/>
            </a:pPr>
            <a:r>
              <a:rPr kumimoji="1" lang="en-US" altLang="ja-JP" sz="2300" b="1" i="0" u="sng" strike="noStrike" kern="1200" cap="none" spc="0" normalizeH="0" baseline="0" noProof="0" dirty="0" smtClean="0">
                <a:ln>
                  <a:noFill/>
                </a:ln>
                <a:solidFill>
                  <a:srgbClr val="0000FF"/>
                </a:solidFill>
                <a:effectLst/>
                <a:uLnTx/>
                <a:uFillTx/>
                <a:latin typeface="Calibri" pitchFamily="34" charset="0"/>
                <a:ea typeface="HGP教科書体" pitchFamily="18" charset="-128"/>
              </a:rPr>
              <a:t>Violent</a:t>
            </a:r>
            <a:r>
              <a:rPr kumimoji="1" lang="en-US" altLang="ja-JP" sz="2300" b="1" i="0" u="sng" strike="noStrike" kern="1200" cap="none" spc="0" normalizeH="0" noProof="0" dirty="0" smtClean="0">
                <a:ln>
                  <a:noFill/>
                </a:ln>
                <a:solidFill>
                  <a:srgbClr val="0000FF"/>
                </a:solidFill>
                <a:effectLst/>
                <a:uLnTx/>
                <a:uFillTx/>
                <a:latin typeface="Calibri" pitchFamily="34" charset="0"/>
                <a:ea typeface="HGP教科書体" pitchFamily="18" charset="-128"/>
              </a:rPr>
              <a:t> time variability</a:t>
            </a:r>
          </a:p>
          <a:p>
            <a:pPr marL="548640" lvl="1" indent="-274320">
              <a:spcBef>
                <a:spcPts val="500"/>
              </a:spcBef>
              <a:buClr>
                <a:schemeClr val="accent2"/>
              </a:buClr>
              <a:buSzPct val="76000"/>
              <a:buFont typeface="Wingdings 3"/>
              <a:buChar char=""/>
              <a:defRPr/>
            </a:pPr>
            <a:r>
              <a:rPr lang="en-US" altLang="ja-JP" sz="2300" baseline="0" dirty="0" smtClean="0">
                <a:solidFill>
                  <a:schemeClr val="tx2"/>
                </a:solidFill>
                <a:latin typeface="Calibri" pitchFamily="34" charset="0"/>
                <a:ea typeface="HGP教科書体" pitchFamily="18" charset="-128"/>
              </a:rPr>
              <a:t>Preferable</a:t>
            </a:r>
            <a:r>
              <a:rPr lang="en-US" altLang="ja-JP" sz="2300" dirty="0" smtClean="0">
                <a:solidFill>
                  <a:schemeClr val="tx2"/>
                </a:solidFill>
                <a:latin typeface="Calibri" pitchFamily="34" charset="0"/>
                <a:ea typeface="HGP教科書体" pitchFamily="18" charset="-128"/>
              </a:rPr>
              <a:t> feature for GRB</a:t>
            </a:r>
            <a:endParaRPr kumimoji="1" lang="en-US" altLang="ja-JP" sz="2300" i="0" u="none" strike="noStrike" kern="1200" cap="none" spc="0" normalizeH="0" baseline="0" noProof="0" dirty="0" smtClean="0">
              <a:ln>
                <a:noFill/>
              </a:ln>
              <a:solidFill>
                <a:schemeClr val="tx2"/>
              </a:solidFill>
              <a:effectLst/>
              <a:uLnTx/>
              <a:uFillTx/>
              <a:latin typeface="Calibri" pitchFamily="34" charset="0"/>
              <a:ea typeface="HGP教科書体" pitchFamily="18" charset="-128"/>
            </a:endParaRPr>
          </a:p>
        </p:txBody>
      </p:sp>
      <p:pic>
        <p:nvPicPr>
          <p:cNvPr id="7" name="図 6" descr="lum_BH.bmp"/>
          <p:cNvPicPr>
            <a:picLocks noChangeAspect="1"/>
          </p:cNvPicPr>
          <p:nvPr/>
        </p:nvPicPr>
        <p:blipFill>
          <a:blip r:embed="rId4" cstate="print"/>
          <a:stretch>
            <a:fillRect/>
          </a:stretch>
        </p:blipFill>
        <p:spPr>
          <a:xfrm>
            <a:off x="4701130" y="3140968"/>
            <a:ext cx="4335366" cy="3131098"/>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コンテンツ プレースホルダ 4" descr="anim2_rho0001.gif"/>
          <p:cNvPicPr>
            <a:picLocks noGrp="1" noChangeAspect="1"/>
          </p:cNvPicPr>
          <p:nvPr>
            <p:ph sz="quarter" idx="1"/>
          </p:nvPr>
        </p:nvPicPr>
        <p:blipFill>
          <a:blip r:embed="rId4" cstate="print"/>
          <a:stretch>
            <a:fillRect/>
          </a:stretch>
        </p:blipFill>
        <p:spPr>
          <a:xfrm>
            <a:off x="1349341" y="1842194"/>
            <a:ext cx="6831443" cy="5123582"/>
          </a:xfrm>
        </p:spPr>
      </p:pic>
      <p:sp>
        <p:nvSpPr>
          <p:cNvPr id="17" name="テキスト ボックス 16"/>
          <p:cNvSpPr txBox="1"/>
          <p:nvPr/>
        </p:nvSpPr>
        <p:spPr>
          <a:xfrm>
            <a:off x="1332545" y="2101170"/>
            <a:ext cx="1159607" cy="400110"/>
          </a:xfrm>
          <a:prstGeom prst="rect">
            <a:avLst/>
          </a:prstGeom>
          <a:noFill/>
        </p:spPr>
        <p:txBody>
          <a:bodyPr wrap="square" rtlCol="0">
            <a:spAutoFit/>
          </a:bodyPr>
          <a:lstStyle/>
          <a:p>
            <a:r>
              <a:rPr kumimoji="1" lang="en-US" altLang="ja-JP" sz="2000" dirty="0" smtClean="0">
                <a:latin typeface="Times New Roman" pitchFamily="18" charset="0"/>
                <a:cs typeface="Times New Roman" pitchFamily="18" charset="0"/>
              </a:rPr>
              <a:t>10</a:t>
            </a:r>
            <a:r>
              <a:rPr kumimoji="1" lang="en-US" altLang="ja-JP" sz="2000" baseline="25000" dirty="0" smtClean="0">
                <a:latin typeface="Times New Roman" pitchFamily="18" charset="0"/>
                <a:cs typeface="Times New Roman" pitchFamily="18" charset="0"/>
              </a:rPr>
              <a:t>53</a:t>
            </a:r>
            <a:r>
              <a:rPr kumimoji="1" lang="en-US" altLang="ja-JP" sz="2000" dirty="0" smtClean="0">
                <a:latin typeface="Times New Roman" pitchFamily="18" charset="0"/>
                <a:cs typeface="Times New Roman" pitchFamily="18" charset="0"/>
              </a:rPr>
              <a:t> erg/s</a:t>
            </a:r>
            <a:endParaRPr kumimoji="1" lang="ja-JP" altLang="en-US" sz="2000" dirty="0">
              <a:latin typeface="Times New Roman" pitchFamily="18" charset="0"/>
              <a:cs typeface="Times New Roman" pitchFamily="18" charset="0"/>
            </a:endParaRPr>
          </a:p>
        </p:txBody>
      </p:sp>
      <p:graphicFrame>
        <p:nvGraphicFramePr>
          <p:cNvPr id="18" name="Object 2"/>
          <p:cNvGraphicFramePr>
            <a:graphicFrameLocks noChangeAspect="1"/>
          </p:cNvGraphicFramePr>
          <p:nvPr/>
        </p:nvGraphicFramePr>
        <p:xfrm>
          <a:off x="7224713" y="2001838"/>
          <a:ext cx="369887" cy="428625"/>
        </p:xfrm>
        <a:graphic>
          <a:graphicData uri="http://schemas.openxmlformats.org/presentationml/2006/ole">
            <p:oleObj spid="_x0000_s481286" name="数式" r:id="rId5" imgW="164880" imgH="228600" progId="Equation.3">
              <p:embed/>
            </p:oleObj>
          </a:graphicData>
        </a:graphic>
      </p:graphicFrame>
      <p:graphicFrame>
        <p:nvGraphicFramePr>
          <p:cNvPr id="19" name="Object 3"/>
          <p:cNvGraphicFramePr>
            <a:graphicFrameLocks noChangeAspect="1"/>
          </p:cNvGraphicFramePr>
          <p:nvPr/>
        </p:nvGraphicFramePr>
        <p:xfrm>
          <a:off x="7224713" y="2436813"/>
          <a:ext cx="369887" cy="428625"/>
        </p:xfrm>
        <a:graphic>
          <a:graphicData uri="http://schemas.openxmlformats.org/presentationml/2006/ole">
            <p:oleObj spid="_x0000_s481287" name="数式" r:id="rId6" imgW="164880" imgH="228600" progId="Equation.3">
              <p:embed/>
            </p:oleObj>
          </a:graphicData>
        </a:graphic>
      </p:graphicFrame>
      <p:graphicFrame>
        <p:nvGraphicFramePr>
          <p:cNvPr id="20" name="Object 4"/>
          <p:cNvGraphicFramePr>
            <a:graphicFrameLocks noChangeAspect="1"/>
          </p:cNvGraphicFramePr>
          <p:nvPr/>
        </p:nvGraphicFramePr>
        <p:xfrm>
          <a:off x="7234238" y="2865438"/>
          <a:ext cx="369887" cy="428625"/>
        </p:xfrm>
        <a:graphic>
          <a:graphicData uri="http://schemas.openxmlformats.org/presentationml/2006/ole">
            <p:oleObj spid="_x0000_s481288" name="数式" r:id="rId7" imgW="164880" imgH="228600" progId="Equation.3">
              <p:embed/>
            </p:oleObj>
          </a:graphicData>
        </a:graphic>
      </p:graphicFrame>
      <p:sp>
        <p:nvSpPr>
          <p:cNvPr id="2" name="タイトル 1"/>
          <p:cNvSpPr>
            <a:spLocks noGrp="1"/>
          </p:cNvSpPr>
          <p:nvPr>
            <p:ph type="title"/>
          </p:nvPr>
        </p:nvSpPr>
        <p:spPr/>
        <p:txBody>
          <a:bodyPr>
            <a:normAutofit/>
          </a:bodyPr>
          <a:lstStyle/>
          <a:p>
            <a:r>
              <a:rPr kumimoji="1" lang="en-US" altLang="ja-JP" dirty="0" smtClean="0"/>
              <a:t>Collapse of 500M</a:t>
            </a:r>
            <a:r>
              <a:rPr kumimoji="1" lang="en-US" altLang="ja-JP" baseline="-16000" dirty="0" smtClean="0"/>
              <a:t>solar</a:t>
            </a:r>
            <a:r>
              <a:rPr kumimoji="1" lang="en-US" altLang="ja-JP" dirty="0" smtClean="0"/>
              <a:t> </a:t>
            </a:r>
            <a:r>
              <a:rPr kumimoji="1" lang="en-US" altLang="ja-JP" dirty="0" err="1" smtClean="0"/>
              <a:t>PopIII</a:t>
            </a:r>
            <a:r>
              <a:rPr kumimoji="1" lang="en-US" altLang="ja-JP" dirty="0" smtClean="0"/>
              <a:t> stellar core</a:t>
            </a:r>
            <a:endParaRPr kumimoji="1" lang="ja-JP" altLang="en-US" dirty="0"/>
          </a:p>
        </p:txBody>
      </p:sp>
      <p:sp>
        <p:nvSpPr>
          <p:cNvPr id="6" name="コンテンツ プレースホルダ 2"/>
          <p:cNvSpPr txBox="1">
            <a:spLocks/>
          </p:cNvSpPr>
          <p:nvPr/>
        </p:nvSpPr>
        <p:spPr>
          <a:xfrm>
            <a:off x="457200" y="1219200"/>
            <a:ext cx="8229600" cy="697632"/>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en-US" altLang="ja-JP" sz="2500" b="1" u="sng" dirty="0" smtClean="0">
                <a:solidFill>
                  <a:srgbClr val="FF0000"/>
                </a:solidFill>
                <a:latin typeface="Calibri" pitchFamily="34" charset="0"/>
              </a:rPr>
              <a:t>Rapid</a:t>
            </a:r>
            <a:r>
              <a:rPr kumimoji="1" lang="en-US" altLang="ja-JP" sz="2500" b="1" i="0" u="sng" strike="noStrike" kern="1200" cap="none" spc="0" normalizeH="0" baseline="0" noProof="0" dirty="0" err="1" smtClean="0">
                <a:ln>
                  <a:noFill/>
                </a:ln>
                <a:solidFill>
                  <a:srgbClr val="FF0000"/>
                </a:solidFill>
                <a:effectLst/>
                <a:uLnTx/>
                <a:uFillTx/>
                <a:latin typeface="Calibri" pitchFamily="34" charset="0"/>
                <a:ea typeface="+mn-ea"/>
                <a:cs typeface="+mn-cs"/>
              </a:rPr>
              <a:t>ly</a:t>
            </a:r>
            <a:r>
              <a:rPr kumimoji="1" lang="en-US" altLang="ja-JP" sz="2500" b="1" i="0" u="sng" strike="noStrike" kern="1200" cap="none" spc="0" normalizeH="0" baseline="0" noProof="0" dirty="0" smtClean="0">
                <a:ln>
                  <a:noFill/>
                </a:ln>
                <a:solidFill>
                  <a:srgbClr val="FF0000"/>
                </a:solidFill>
                <a:effectLst/>
                <a:uLnTx/>
                <a:uFillTx/>
                <a:latin typeface="Calibri" pitchFamily="34" charset="0"/>
                <a:ea typeface="+mn-ea"/>
                <a:cs typeface="+mn-cs"/>
              </a:rPr>
              <a:t> rotating model </a:t>
            </a:r>
            <a:r>
              <a:rPr kumimoji="1" lang="en-US" altLang="ja-JP" sz="2500" b="0" i="0" u="none" strike="noStrike" kern="1200" cap="none" spc="0" normalizeH="0" baseline="0" noProof="0" dirty="0" smtClean="0">
                <a:ln>
                  <a:noFill/>
                </a:ln>
                <a:solidFill>
                  <a:schemeClr val="tx1"/>
                </a:solidFill>
                <a:effectLst/>
                <a:uLnTx/>
                <a:uFillTx/>
                <a:latin typeface="Calibri" pitchFamily="34" charset="0"/>
                <a:ea typeface="+mn-ea"/>
                <a:cs typeface="+mn-cs"/>
              </a:rPr>
              <a:t>(</a:t>
            </a:r>
            <a:r>
              <a:rPr kumimoji="1" lang="en-US" altLang="ja-JP" sz="25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Ω</a:t>
            </a:r>
            <a:r>
              <a:rPr kumimoji="1" lang="en-US" altLang="ja-JP" sz="2500" b="0" i="0" u="none" strike="noStrike" kern="1200" cap="none" spc="0" normalizeH="0" baseline="-16000" noProof="0" dirty="0" err="1" smtClean="0">
                <a:ln>
                  <a:noFill/>
                </a:ln>
                <a:solidFill>
                  <a:schemeClr val="tx1"/>
                </a:solidFill>
                <a:effectLst/>
                <a:uLnTx/>
                <a:uFillTx/>
                <a:latin typeface="Times New Roman" pitchFamily="18" charset="0"/>
                <a:ea typeface="+mn-ea"/>
                <a:cs typeface="Times New Roman" pitchFamily="18" charset="0"/>
              </a:rPr>
              <a:t>c</a:t>
            </a:r>
            <a:r>
              <a:rPr kumimoji="1" lang="en-US" altLang="ja-JP" sz="25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r>
              <a:rPr kumimoji="1" lang="en-US" altLang="ja-JP" sz="25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5</a:t>
            </a:r>
            <a:r>
              <a:rPr kumimoji="1" lang="en-US" altLang="ja-JP" sz="25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1" lang="en-US" altLang="ja-JP" sz="25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rad</a:t>
            </a:r>
            <a:r>
              <a:rPr kumimoji="1" lang="en-US" altLang="ja-JP" sz="25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/s</a:t>
            </a:r>
            <a:r>
              <a:rPr kumimoji="1" lang="en-US" altLang="ja-JP" sz="2500" b="0" i="0" u="none" strike="noStrike" kern="1200" cap="none" spc="0" normalizeH="0" baseline="0" noProof="0" dirty="0" smtClean="0">
                <a:ln>
                  <a:noFill/>
                </a:ln>
                <a:solidFill>
                  <a:schemeClr val="tx1"/>
                </a:solidFill>
                <a:effectLst/>
                <a:uLnTx/>
                <a:uFillTx/>
                <a:latin typeface="Calibri" pitchFamily="34" charset="0"/>
                <a:ea typeface="+mn-ea"/>
                <a:cs typeface="+mn-cs"/>
              </a:rPr>
              <a:t>) : Direct BH formation</a:t>
            </a:r>
            <a:endParaRPr kumimoji="1" lang="ja-JP" altLang="en-US" sz="25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pic>
        <p:nvPicPr>
          <p:cNvPr id="4" name="図 3" descr="anim_rho0001.gif"/>
          <p:cNvPicPr>
            <a:picLocks noChangeAspect="1"/>
          </p:cNvPicPr>
          <p:nvPr/>
        </p:nvPicPr>
        <p:blipFill>
          <a:blip r:embed="rId8" cstate="print"/>
          <a:stretch>
            <a:fillRect/>
          </a:stretch>
        </p:blipFill>
        <p:spPr>
          <a:xfrm>
            <a:off x="1259632" y="1718810"/>
            <a:ext cx="6696744" cy="5022558"/>
          </a:xfrm>
          <a:prstGeom prst="rect">
            <a:avLst/>
          </a:prstGeom>
        </p:spPr>
      </p:pic>
      <p:graphicFrame>
        <p:nvGraphicFramePr>
          <p:cNvPr id="481283" name="Object 2"/>
          <p:cNvGraphicFramePr>
            <a:graphicFrameLocks noChangeAspect="1"/>
          </p:cNvGraphicFramePr>
          <p:nvPr/>
        </p:nvGraphicFramePr>
        <p:xfrm>
          <a:off x="7072313" y="1849438"/>
          <a:ext cx="369887" cy="428625"/>
        </p:xfrm>
        <a:graphic>
          <a:graphicData uri="http://schemas.openxmlformats.org/presentationml/2006/ole">
            <p:oleObj spid="_x0000_s481283" name="数式" r:id="rId9" imgW="164880" imgH="228600" progId="Equation.3">
              <p:embed/>
            </p:oleObj>
          </a:graphicData>
        </a:graphic>
      </p:graphicFrame>
      <p:graphicFrame>
        <p:nvGraphicFramePr>
          <p:cNvPr id="481284" name="Object 3"/>
          <p:cNvGraphicFramePr>
            <a:graphicFrameLocks noChangeAspect="1"/>
          </p:cNvGraphicFramePr>
          <p:nvPr/>
        </p:nvGraphicFramePr>
        <p:xfrm>
          <a:off x="7072313" y="2284413"/>
          <a:ext cx="369887" cy="428625"/>
        </p:xfrm>
        <a:graphic>
          <a:graphicData uri="http://schemas.openxmlformats.org/presentationml/2006/ole">
            <p:oleObj spid="_x0000_s481284" name="数式" r:id="rId10" imgW="164880" imgH="228600" progId="Equation.3">
              <p:embed/>
            </p:oleObj>
          </a:graphicData>
        </a:graphic>
      </p:graphicFrame>
      <p:graphicFrame>
        <p:nvGraphicFramePr>
          <p:cNvPr id="481285" name="Object 4"/>
          <p:cNvGraphicFramePr>
            <a:graphicFrameLocks noChangeAspect="1"/>
          </p:cNvGraphicFramePr>
          <p:nvPr/>
        </p:nvGraphicFramePr>
        <p:xfrm>
          <a:off x="7081838" y="2713038"/>
          <a:ext cx="369887" cy="428625"/>
        </p:xfrm>
        <a:graphic>
          <a:graphicData uri="http://schemas.openxmlformats.org/presentationml/2006/ole">
            <p:oleObj spid="_x0000_s481285" name="数式" r:id="rId11" imgW="164880" imgH="228600" progId="Equation.3">
              <p:embed/>
            </p:oleObj>
          </a:graphicData>
        </a:graphic>
      </p:graphicFrame>
      <p:sp>
        <p:nvSpPr>
          <p:cNvPr id="8" name="テキスト ボックス 7"/>
          <p:cNvSpPr txBox="1"/>
          <p:nvPr/>
        </p:nvSpPr>
        <p:spPr>
          <a:xfrm>
            <a:off x="1180145" y="1948770"/>
            <a:ext cx="1159607" cy="400110"/>
          </a:xfrm>
          <a:prstGeom prst="rect">
            <a:avLst/>
          </a:prstGeom>
          <a:noFill/>
        </p:spPr>
        <p:txBody>
          <a:bodyPr wrap="square" rtlCol="0">
            <a:spAutoFit/>
          </a:bodyPr>
          <a:lstStyle/>
          <a:p>
            <a:r>
              <a:rPr kumimoji="1" lang="en-US" altLang="ja-JP" sz="2000" dirty="0" smtClean="0">
                <a:latin typeface="Times New Roman" pitchFamily="18" charset="0"/>
                <a:cs typeface="Times New Roman" pitchFamily="18" charset="0"/>
              </a:rPr>
              <a:t>10</a:t>
            </a:r>
            <a:r>
              <a:rPr kumimoji="1" lang="en-US" altLang="ja-JP" sz="2000" baseline="25000" dirty="0" smtClean="0">
                <a:latin typeface="Times New Roman" pitchFamily="18" charset="0"/>
                <a:cs typeface="Times New Roman" pitchFamily="18" charset="0"/>
              </a:rPr>
              <a:t>53</a:t>
            </a:r>
            <a:r>
              <a:rPr kumimoji="1" lang="en-US" altLang="ja-JP" sz="2000" dirty="0" smtClean="0">
                <a:latin typeface="Times New Roman" pitchFamily="18" charset="0"/>
                <a:cs typeface="Times New Roman" pitchFamily="18" charset="0"/>
              </a:rPr>
              <a:t> erg/s</a:t>
            </a:r>
            <a:endParaRPr kumimoji="1" lang="ja-JP" altLang="en-US" sz="2000" dirty="0">
              <a:latin typeface="Times New Roman" pitchFamily="18" charset="0"/>
              <a:cs typeface="Times New Roman" pitchFamily="18" charset="0"/>
            </a:endParaRPr>
          </a:p>
        </p:txBody>
      </p:sp>
      <p:cxnSp>
        <p:nvCxnSpPr>
          <p:cNvPr id="29" name="直線矢印コネクタ 28"/>
          <p:cNvCxnSpPr/>
          <p:nvPr/>
        </p:nvCxnSpPr>
        <p:spPr>
          <a:xfrm>
            <a:off x="2915816" y="5661248"/>
            <a:ext cx="3312368" cy="0"/>
          </a:xfrm>
          <a:prstGeom prst="straightConnector1">
            <a:avLst/>
          </a:prstGeom>
          <a:ln w="50800">
            <a:solidFill>
              <a:srgbClr val="FFFF99"/>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30" name="テキスト ボックス 29"/>
          <p:cNvSpPr txBox="1"/>
          <p:nvPr/>
        </p:nvSpPr>
        <p:spPr>
          <a:xfrm>
            <a:off x="4211960" y="5733256"/>
            <a:ext cx="1296144" cy="461665"/>
          </a:xfrm>
          <a:prstGeom prst="rect">
            <a:avLst/>
          </a:prstGeom>
          <a:noFill/>
        </p:spPr>
        <p:txBody>
          <a:bodyPr wrap="square" rtlCol="0">
            <a:spAutoFit/>
          </a:bodyPr>
          <a:lstStyle/>
          <a:p>
            <a:r>
              <a:rPr lang="en-US" altLang="ja-JP" sz="2400" b="1" dirty="0" smtClean="0">
                <a:solidFill>
                  <a:srgbClr val="FFFF99"/>
                </a:solidFill>
                <a:latin typeface="Times New Roman" pitchFamily="18" charset="0"/>
                <a:cs typeface="Times New Roman" pitchFamily="18" charset="0"/>
              </a:rPr>
              <a:t>4</a:t>
            </a:r>
            <a:r>
              <a:rPr kumimoji="1" lang="en-US" altLang="ja-JP" sz="2400" b="1" dirty="0" smtClean="0">
                <a:solidFill>
                  <a:srgbClr val="FFFF99"/>
                </a:solidFill>
                <a:latin typeface="Times New Roman" pitchFamily="18" charset="0"/>
                <a:cs typeface="Times New Roman" pitchFamily="18" charset="0"/>
              </a:rPr>
              <a:t>80km</a:t>
            </a:r>
            <a:endParaRPr kumimoji="1" lang="ja-JP" altLang="en-US" sz="2400" b="1" dirty="0" smtClean="0">
              <a:solidFill>
                <a:srgbClr val="FFFF99"/>
              </a:solidFill>
              <a:latin typeface="Times New Roman" pitchFamily="18" charset="0"/>
              <a:cs typeface="Times New Roman" pitchFamily="18" charset="0"/>
            </a:endParaRPr>
          </a:p>
        </p:txBody>
      </p:sp>
      <p:grpSp>
        <p:nvGrpSpPr>
          <p:cNvPr id="21" name="グループ化 20"/>
          <p:cNvGrpSpPr/>
          <p:nvPr/>
        </p:nvGrpSpPr>
        <p:grpSpPr>
          <a:xfrm>
            <a:off x="1068395" y="1844823"/>
            <a:ext cx="7104005" cy="4896545"/>
            <a:chOff x="827584" y="1844823"/>
            <a:chExt cx="7104005" cy="4896545"/>
          </a:xfrm>
        </p:grpSpPr>
        <p:grpSp>
          <p:nvGrpSpPr>
            <p:cNvPr id="22" name="グループ化 13"/>
            <p:cNvGrpSpPr/>
            <p:nvPr/>
          </p:nvGrpSpPr>
          <p:grpSpPr>
            <a:xfrm>
              <a:off x="827584" y="1844823"/>
              <a:ext cx="7104005" cy="4896545"/>
              <a:chOff x="-1548680" y="4331745"/>
              <a:chExt cx="3600400" cy="2481631"/>
            </a:xfrm>
          </p:grpSpPr>
          <p:pic>
            <p:nvPicPr>
              <p:cNvPr id="27" name="図 26" descr="rho-T-plane2.png"/>
              <p:cNvPicPr>
                <a:picLocks noChangeAspect="1"/>
              </p:cNvPicPr>
              <p:nvPr/>
            </p:nvPicPr>
            <p:blipFill>
              <a:blip r:embed="rId12" cstate="print"/>
              <a:stretch>
                <a:fillRect/>
              </a:stretch>
            </p:blipFill>
            <p:spPr>
              <a:xfrm>
                <a:off x="-1548680" y="4331745"/>
                <a:ext cx="3600400" cy="2481631"/>
              </a:xfrm>
              <a:prstGeom prst="rect">
                <a:avLst/>
              </a:prstGeom>
            </p:spPr>
          </p:pic>
          <p:cxnSp>
            <p:nvCxnSpPr>
              <p:cNvPr id="28" name="直線矢印コネクタ 27"/>
              <p:cNvCxnSpPr/>
              <p:nvPr/>
            </p:nvCxnSpPr>
            <p:spPr>
              <a:xfrm flipV="1">
                <a:off x="-904340" y="4623702"/>
                <a:ext cx="2189674" cy="1715246"/>
              </a:xfrm>
              <a:prstGeom prst="straightConnector1">
                <a:avLst/>
              </a:prstGeom>
              <a:ln w="825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23" name="グループ化 11"/>
            <p:cNvGrpSpPr/>
            <p:nvPr/>
          </p:nvGrpSpPr>
          <p:grpSpPr>
            <a:xfrm>
              <a:off x="1763688" y="2708920"/>
              <a:ext cx="5832648" cy="2592288"/>
              <a:chOff x="1691680" y="2638653"/>
              <a:chExt cx="5832648" cy="2592288"/>
            </a:xfrm>
          </p:grpSpPr>
          <p:sp>
            <p:nvSpPr>
              <p:cNvPr id="24" name="テキスト ボックス 23"/>
              <p:cNvSpPr txBox="1"/>
              <p:nvPr/>
            </p:nvSpPr>
            <p:spPr>
              <a:xfrm>
                <a:off x="5364088" y="4584610"/>
                <a:ext cx="2160240" cy="646331"/>
              </a:xfrm>
              <a:prstGeom prst="rect">
                <a:avLst/>
              </a:prstGeom>
              <a:noFill/>
              <a:ln>
                <a:solidFill>
                  <a:srgbClr val="0000FF"/>
                </a:solidFill>
              </a:ln>
            </p:spPr>
            <p:txBody>
              <a:bodyPr wrap="square" rtlCol="0">
                <a:spAutoFit/>
              </a:bodyPr>
              <a:lstStyle/>
              <a:p>
                <a:r>
                  <a:rPr lang="en-US" altLang="ja-JP" b="1" dirty="0" smtClean="0">
                    <a:latin typeface="Times New Roman" pitchFamily="18" charset="0"/>
                    <a:cs typeface="Times New Roman" pitchFamily="18" charset="0"/>
                  </a:rPr>
                  <a:t>Electron degenerate pressure dominant</a:t>
                </a:r>
                <a:endParaRPr kumimoji="1" lang="ja-JP" altLang="en-US" b="1" dirty="0" smtClean="0">
                  <a:latin typeface="Times New Roman" pitchFamily="18" charset="0"/>
                  <a:cs typeface="Times New Roman" pitchFamily="18" charset="0"/>
                </a:endParaRPr>
              </a:p>
            </p:txBody>
          </p:sp>
          <p:sp>
            <p:nvSpPr>
              <p:cNvPr id="25" name="テキスト ボックス 24"/>
              <p:cNvSpPr txBox="1"/>
              <p:nvPr/>
            </p:nvSpPr>
            <p:spPr>
              <a:xfrm>
                <a:off x="4139952" y="3574757"/>
                <a:ext cx="1512168" cy="646331"/>
              </a:xfrm>
              <a:prstGeom prst="rect">
                <a:avLst/>
              </a:prstGeom>
              <a:noFill/>
              <a:ln>
                <a:solidFill>
                  <a:srgbClr val="FF0000"/>
                </a:solidFill>
              </a:ln>
            </p:spPr>
            <p:txBody>
              <a:bodyPr wrap="square" rtlCol="0">
                <a:spAutoFit/>
              </a:bodyPr>
              <a:lstStyle/>
              <a:p>
                <a:r>
                  <a:rPr lang="en-US" altLang="ja-JP" b="1" dirty="0" smtClean="0">
                    <a:latin typeface="Times New Roman" pitchFamily="18" charset="0"/>
                    <a:cs typeface="Times New Roman" pitchFamily="18" charset="0"/>
                  </a:rPr>
                  <a:t>Gas pressure dominant</a:t>
                </a:r>
                <a:endParaRPr kumimoji="1" lang="ja-JP" altLang="en-US" b="1" dirty="0" smtClean="0">
                  <a:latin typeface="Times New Roman" pitchFamily="18" charset="0"/>
                  <a:cs typeface="Times New Roman" pitchFamily="18" charset="0"/>
                </a:endParaRPr>
              </a:p>
            </p:txBody>
          </p:sp>
          <p:sp>
            <p:nvSpPr>
              <p:cNvPr id="26" name="テキスト ボックス 25"/>
              <p:cNvSpPr txBox="1"/>
              <p:nvPr/>
            </p:nvSpPr>
            <p:spPr>
              <a:xfrm>
                <a:off x="1691680" y="2638653"/>
                <a:ext cx="2016224" cy="630942"/>
              </a:xfrm>
              <a:prstGeom prst="rect">
                <a:avLst/>
              </a:prstGeom>
              <a:noFill/>
              <a:ln>
                <a:solidFill>
                  <a:srgbClr val="00863D"/>
                </a:solidFill>
              </a:ln>
            </p:spPr>
            <p:txBody>
              <a:bodyPr wrap="square" rtlCol="0">
                <a:spAutoFit/>
              </a:bodyPr>
              <a:lstStyle/>
              <a:p>
                <a:r>
                  <a:rPr lang="en-US" altLang="ja-JP" sz="1750" b="1" dirty="0" smtClean="0">
                    <a:latin typeface="Times New Roman" pitchFamily="18" charset="0"/>
                    <a:cs typeface="Times New Roman" pitchFamily="18" charset="0"/>
                  </a:rPr>
                  <a:t>Radiation pressure dominant</a:t>
                </a:r>
                <a:endParaRPr kumimoji="1" lang="ja-JP" altLang="en-US" sz="1750" b="1" dirty="0" smtClean="0">
                  <a:latin typeface="Times New Roman" pitchFamily="18" charset="0"/>
                  <a:cs typeface="Times New Roman"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Collapse of 500M</a:t>
            </a:r>
            <a:r>
              <a:rPr kumimoji="1" lang="en-US" altLang="ja-JP" baseline="-16000" dirty="0" smtClean="0"/>
              <a:t>solar</a:t>
            </a:r>
            <a:r>
              <a:rPr kumimoji="1" lang="en-US" altLang="ja-JP" dirty="0" smtClean="0"/>
              <a:t> </a:t>
            </a:r>
            <a:r>
              <a:rPr kumimoji="1" lang="en-US" altLang="ja-JP" dirty="0" err="1" smtClean="0"/>
              <a:t>PopIII</a:t>
            </a:r>
            <a:r>
              <a:rPr kumimoji="1" lang="en-US" altLang="ja-JP" dirty="0" smtClean="0"/>
              <a:t> stellar core</a:t>
            </a:r>
            <a:endParaRPr kumimoji="1" lang="ja-JP" altLang="en-US" dirty="0"/>
          </a:p>
        </p:txBody>
      </p:sp>
      <p:sp>
        <p:nvSpPr>
          <p:cNvPr id="6" name="コンテンツ プレースホルダ 2"/>
          <p:cNvSpPr txBox="1">
            <a:spLocks/>
          </p:cNvSpPr>
          <p:nvPr/>
        </p:nvSpPr>
        <p:spPr>
          <a:xfrm>
            <a:off x="457200" y="1219200"/>
            <a:ext cx="8229600" cy="697632"/>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en-US" altLang="ja-JP" sz="2500" b="1" u="sng" dirty="0" smtClean="0">
                <a:solidFill>
                  <a:srgbClr val="FF0000"/>
                </a:solidFill>
                <a:latin typeface="Calibri" pitchFamily="34" charset="0"/>
              </a:rPr>
              <a:t>Rapid</a:t>
            </a:r>
            <a:r>
              <a:rPr kumimoji="1" lang="en-US" altLang="ja-JP" sz="2500" b="1" i="0" u="sng" strike="noStrike" kern="1200" cap="none" spc="0" normalizeH="0" baseline="0" noProof="0" dirty="0" err="1" smtClean="0">
                <a:ln>
                  <a:noFill/>
                </a:ln>
                <a:solidFill>
                  <a:srgbClr val="FF0000"/>
                </a:solidFill>
                <a:effectLst/>
                <a:uLnTx/>
                <a:uFillTx/>
                <a:latin typeface="Calibri" pitchFamily="34" charset="0"/>
                <a:ea typeface="+mn-ea"/>
                <a:cs typeface="+mn-cs"/>
              </a:rPr>
              <a:t>ly</a:t>
            </a:r>
            <a:r>
              <a:rPr kumimoji="1" lang="en-US" altLang="ja-JP" sz="2500" b="1" i="0" u="sng" strike="noStrike" kern="1200" cap="none" spc="0" normalizeH="0" baseline="0" noProof="0" dirty="0" smtClean="0">
                <a:ln>
                  <a:noFill/>
                </a:ln>
                <a:solidFill>
                  <a:srgbClr val="FF0000"/>
                </a:solidFill>
                <a:effectLst/>
                <a:uLnTx/>
                <a:uFillTx/>
                <a:latin typeface="Calibri" pitchFamily="34" charset="0"/>
                <a:ea typeface="+mn-ea"/>
                <a:cs typeface="+mn-cs"/>
              </a:rPr>
              <a:t> rotating model </a:t>
            </a:r>
            <a:r>
              <a:rPr kumimoji="1" lang="en-US" altLang="ja-JP" sz="2500" b="0" i="0" u="none" strike="noStrike" kern="1200" cap="none" spc="0" normalizeH="0" baseline="0" noProof="0" dirty="0" smtClean="0">
                <a:ln>
                  <a:noFill/>
                </a:ln>
                <a:solidFill>
                  <a:schemeClr val="tx1"/>
                </a:solidFill>
                <a:effectLst/>
                <a:uLnTx/>
                <a:uFillTx/>
                <a:latin typeface="Calibri" pitchFamily="34" charset="0"/>
                <a:ea typeface="+mn-ea"/>
                <a:cs typeface="+mn-cs"/>
              </a:rPr>
              <a:t>(</a:t>
            </a:r>
            <a:r>
              <a:rPr kumimoji="1" lang="en-US" altLang="ja-JP" sz="25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Ω</a:t>
            </a:r>
            <a:r>
              <a:rPr kumimoji="1" lang="en-US" altLang="ja-JP" sz="2500" b="0" i="0" u="none" strike="noStrike" kern="1200" cap="none" spc="0" normalizeH="0" baseline="-16000" noProof="0" dirty="0" err="1" smtClean="0">
                <a:ln>
                  <a:noFill/>
                </a:ln>
                <a:solidFill>
                  <a:schemeClr val="tx1"/>
                </a:solidFill>
                <a:effectLst/>
                <a:uLnTx/>
                <a:uFillTx/>
                <a:latin typeface="Times New Roman" pitchFamily="18" charset="0"/>
                <a:ea typeface="+mn-ea"/>
                <a:cs typeface="Times New Roman" pitchFamily="18" charset="0"/>
              </a:rPr>
              <a:t>c</a:t>
            </a:r>
            <a:r>
              <a:rPr kumimoji="1" lang="en-US" altLang="ja-JP" sz="25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r>
              <a:rPr kumimoji="1" lang="en-US" altLang="ja-JP" sz="2500" b="1" i="0" u="sng"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5</a:t>
            </a:r>
            <a:r>
              <a:rPr kumimoji="1" lang="en-US" altLang="ja-JP" sz="25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1" lang="en-US" altLang="ja-JP" sz="25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rad</a:t>
            </a:r>
            <a:r>
              <a:rPr kumimoji="1" lang="en-US" altLang="ja-JP" sz="25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/s</a:t>
            </a:r>
            <a:r>
              <a:rPr kumimoji="1" lang="en-US" altLang="ja-JP" sz="2500" b="0" i="0" u="none" strike="noStrike" kern="1200" cap="none" spc="0" normalizeH="0" baseline="0" noProof="0" dirty="0" smtClean="0">
                <a:ln>
                  <a:noFill/>
                </a:ln>
                <a:solidFill>
                  <a:schemeClr val="tx1"/>
                </a:solidFill>
                <a:effectLst/>
                <a:uLnTx/>
                <a:uFillTx/>
                <a:latin typeface="Calibri" pitchFamily="34" charset="0"/>
                <a:ea typeface="+mn-ea"/>
                <a:cs typeface="+mn-cs"/>
              </a:rPr>
              <a:t>) : Direct BH formation</a:t>
            </a:r>
            <a:endParaRPr kumimoji="1" lang="ja-JP" altLang="en-US" sz="25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Tree>
    <p:controls>
      <p:control spid="599045" name="WindowsMediaPlayer1" r:id="rId2" imgW="6047619" imgH="5087060"/>
    </p:controls>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sz="quarter" idx="1"/>
          </p:nvPr>
        </p:nvSpPr>
        <p:spPr>
          <a:xfrm>
            <a:off x="6156176" y="1196752"/>
            <a:ext cx="2987824" cy="5400600"/>
          </a:xfrm>
        </p:spPr>
        <p:txBody>
          <a:bodyPr>
            <a:normAutofit/>
          </a:bodyPr>
          <a:lstStyle/>
          <a:p>
            <a:r>
              <a:rPr lang="en-US" altLang="ja-JP" sz="2200" dirty="0" err="1" smtClean="0">
                <a:latin typeface="Calibri" pitchFamily="34" charset="0"/>
                <a:ea typeface="HGP教科書体" pitchFamily="18" charset="-128"/>
              </a:rPr>
              <a:t>Infalling</a:t>
            </a:r>
            <a:r>
              <a:rPr lang="en-US" altLang="ja-JP" sz="2200" dirty="0" smtClean="0">
                <a:latin typeface="Calibri" pitchFamily="34" charset="0"/>
                <a:ea typeface="HGP教科書体" pitchFamily="18" charset="-128"/>
              </a:rPr>
              <a:t> materials are accumulated into the central region due to the oblique shock</a:t>
            </a:r>
          </a:p>
          <a:p>
            <a:r>
              <a:rPr lang="en-US" altLang="ja-JP" sz="2200" dirty="0" smtClean="0">
                <a:latin typeface="Calibri" pitchFamily="34" charset="0"/>
                <a:ea typeface="HGP教科書体" pitchFamily="18" charset="-128"/>
              </a:rPr>
              <a:t>At a later phase BH is surrounded by  shock waves </a:t>
            </a:r>
          </a:p>
          <a:p>
            <a:r>
              <a:rPr lang="en-US" altLang="ja-JP" sz="2200" dirty="0" smtClean="0">
                <a:latin typeface="Calibri" pitchFamily="34" charset="0"/>
                <a:ea typeface="HGP教科書体" pitchFamily="18" charset="-128"/>
              </a:rPr>
              <a:t>Advection of energy into BH becomes less efficient</a:t>
            </a:r>
          </a:p>
          <a:p>
            <a:r>
              <a:rPr lang="en-US" altLang="ja-JP" sz="2200" dirty="0" smtClean="0">
                <a:latin typeface="Calibri" pitchFamily="34" charset="0"/>
                <a:ea typeface="HGP教科書体" pitchFamily="18" charset="-128"/>
              </a:rPr>
              <a:t>Thermal energy is stored</a:t>
            </a:r>
          </a:p>
          <a:p>
            <a:r>
              <a:rPr lang="en-US" altLang="ja-JP" sz="2200" dirty="0" smtClean="0">
                <a:latin typeface="Calibri" pitchFamily="34" charset="0"/>
                <a:ea typeface="HGP教科書体" pitchFamily="18" charset="-128"/>
              </a:rPr>
              <a:t>Outflow</a:t>
            </a:r>
          </a:p>
          <a:p>
            <a:pPr>
              <a:buNone/>
            </a:pPr>
            <a:endParaRPr lang="en-US" altLang="ja-JP" sz="2200" dirty="0" smtClean="0">
              <a:latin typeface="Calibri" pitchFamily="34" charset="0"/>
              <a:ea typeface="HGP教科書体" pitchFamily="18" charset="-128"/>
            </a:endParaRPr>
          </a:p>
        </p:txBody>
      </p:sp>
      <p:grpSp>
        <p:nvGrpSpPr>
          <p:cNvPr id="14" name="グループ化 13"/>
          <p:cNvGrpSpPr/>
          <p:nvPr/>
        </p:nvGrpSpPr>
        <p:grpSpPr>
          <a:xfrm>
            <a:off x="35496" y="1268760"/>
            <a:ext cx="6120680" cy="4970595"/>
            <a:chOff x="35496" y="1196752"/>
            <a:chExt cx="6918701" cy="5618667"/>
          </a:xfrm>
        </p:grpSpPr>
        <p:pic>
          <p:nvPicPr>
            <p:cNvPr id="102406" name="Picture 6"/>
            <p:cNvPicPr>
              <a:picLocks noChangeAspect="1" noChangeArrowheads="1"/>
            </p:cNvPicPr>
            <p:nvPr/>
          </p:nvPicPr>
          <p:blipFill>
            <a:blip r:embed="rId2" cstate="print"/>
            <a:srcRect/>
            <a:stretch>
              <a:fillRect/>
            </a:stretch>
          </p:blipFill>
          <p:spPr bwMode="auto">
            <a:xfrm>
              <a:off x="467544" y="1196752"/>
              <a:ext cx="2808312" cy="2817006"/>
            </a:xfrm>
            <a:prstGeom prst="rect">
              <a:avLst/>
            </a:prstGeom>
            <a:noFill/>
            <a:ln w="9525">
              <a:noFill/>
              <a:miter lim="800000"/>
              <a:headEnd/>
              <a:tailEnd/>
            </a:ln>
          </p:spPr>
        </p:pic>
        <p:pic>
          <p:nvPicPr>
            <p:cNvPr id="102407" name="Picture 7"/>
            <p:cNvPicPr>
              <a:picLocks noChangeAspect="1" noChangeArrowheads="1"/>
            </p:cNvPicPr>
            <p:nvPr/>
          </p:nvPicPr>
          <p:blipFill>
            <a:blip r:embed="rId3" cstate="print"/>
            <a:srcRect/>
            <a:stretch>
              <a:fillRect/>
            </a:stretch>
          </p:blipFill>
          <p:spPr bwMode="auto">
            <a:xfrm>
              <a:off x="35496" y="3985745"/>
              <a:ext cx="3240360" cy="2827631"/>
            </a:xfrm>
            <a:prstGeom prst="rect">
              <a:avLst/>
            </a:prstGeom>
            <a:noFill/>
            <a:ln w="9525">
              <a:noFill/>
              <a:miter lim="800000"/>
              <a:headEnd/>
              <a:tailEnd/>
            </a:ln>
          </p:spPr>
        </p:pic>
        <p:pic>
          <p:nvPicPr>
            <p:cNvPr id="102408" name="Picture 8"/>
            <p:cNvPicPr>
              <a:picLocks noChangeAspect="1" noChangeArrowheads="1"/>
            </p:cNvPicPr>
            <p:nvPr/>
          </p:nvPicPr>
          <p:blipFill>
            <a:blip r:embed="rId4" cstate="print"/>
            <a:srcRect/>
            <a:stretch>
              <a:fillRect/>
            </a:stretch>
          </p:blipFill>
          <p:spPr bwMode="auto">
            <a:xfrm>
              <a:off x="3275856" y="3933056"/>
              <a:ext cx="3672408" cy="2882363"/>
            </a:xfrm>
            <a:prstGeom prst="rect">
              <a:avLst/>
            </a:prstGeom>
            <a:noFill/>
            <a:ln w="9525">
              <a:noFill/>
              <a:miter lim="800000"/>
              <a:headEnd/>
              <a:tailEnd/>
            </a:ln>
          </p:spPr>
        </p:pic>
        <p:pic>
          <p:nvPicPr>
            <p:cNvPr id="102405" name="Picture 5"/>
            <p:cNvPicPr>
              <a:picLocks noChangeAspect="1" noChangeArrowheads="1"/>
            </p:cNvPicPr>
            <p:nvPr/>
          </p:nvPicPr>
          <p:blipFill>
            <a:blip r:embed="rId5" cstate="print"/>
            <a:srcRect/>
            <a:stretch>
              <a:fillRect/>
            </a:stretch>
          </p:blipFill>
          <p:spPr bwMode="auto">
            <a:xfrm>
              <a:off x="3275856" y="1205835"/>
              <a:ext cx="2808312" cy="2799671"/>
            </a:xfrm>
            <a:prstGeom prst="rect">
              <a:avLst/>
            </a:prstGeom>
            <a:noFill/>
            <a:ln w="9525">
              <a:noFill/>
              <a:miter lim="800000"/>
              <a:headEnd/>
              <a:tailEnd/>
            </a:ln>
          </p:spPr>
        </p:pic>
        <p:sp>
          <p:nvSpPr>
            <p:cNvPr id="11" name="テキスト ボックス 10"/>
            <p:cNvSpPr txBox="1"/>
            <p:nvPr/>
          </p:nvSpPr>
          <p:spPr>
            <a:xfrm rot="16200000">
              <a:off x="5479539" y="5253779"/>
              <a:ext cx="2601411" cy="347905"/>
            </a:xfrm>
            <a:prstGeom prst="rect">
              <a:avLst/>
            </a:prstGeom>
            <a:solidFill>
              <a:schemeClr val="bg1"/>
            </a:solidFill>
          </p:spPr>
          <p:txBody>
            <a:bodyPr wrap="square" rtlCol="0">
              <a:spAutoFit/>
            </a:bodyPr>
            <a:lstStyle/>
            <a:p>
              <a:pPr algn="ctr"/>
              <a:r>
                <a:rPr kumimoji="1" lang="en-US" altLang="ja-JP" sz="1400" b="1" dirty="0" smtClean="0"/>
                <a:t>Entropy per Baryon</a:t>
              </a:r>
              <a:endParaRPr kumimoji="1" lang="ja-JP" altLang="en-US" sz="1400" b="1" dirty="0"/>
            </a:p>
          </p:txBody>
        </p:sp>
      </p:grpSp>
      <p:sp>
        <p:nvSpPr>
          <p:cNvPr id="13" name="タイトル 12"/>
          <p:cNvSpPr>
            <a:spLocks noGrp="1"/>
          </p:cNvSpPr>
          <p:nvPr>
            <p:ph type="title"/>
          </p:nvPr>
        </p:nvSpPr>
        <p:spPr>
          <a:xfrm>
            <a:off x="457200" y="152400"/>
            <a:ext cx="8507288" cy="990600"/>
          </a:xfrm>
        </p:spPr>
        <p:txBody>
          <a:bodyPr>
            <a:normAutofit/>
          </a:bodyPr>
          <a:lstStyle/>
          <a:p>
            <a:r>
              <a:rPr kumimoji="1" lang="en-US" altLang="ja-JP" dirty="0" smtClean="0"/>
              <a:t>Outflow </a:t>
            </a:r>
            <a:r>
              <a:rPr lang="en-US" altLang="ja-JP" dirty="0" smtClean="0"/>
              <a:t>appears</a:t>
            </a:r>
            <a:r>
              <a:rPr kumimoji="1" lang="en-US" altLang="ja-JP" dirty="0" smtClean="0"/>
              <a:t> </a:t>
            </a:r>
            <a:r>
              <a:rPr lang="en-US" altLang="ja-JP" dirty="0" smtClean="0"/>
              <a:t>even when BH is formed</a:t>
            </a:r>
            <a:endParaRPr kumimoji="1" lang="ja-JP" altLang="en-US" dirty="0"/>
          </a:p>
        </p:txBody>
      </p:sp>
      <p:cxnSp>
        <p:nvCxnSpPr>
          <p:cNvPr id="15" name="直線矢印コネクタ 14"/>
          <p:cNvCxnSpPr/>
          <p:nvPr/>
        </p:nvCxnSpPr>
        <p:spPr>
          <a:xfrm>
            <a:off x="467544" y="3284984"/>
            <a:ext cx="2376264" cy="0"/>
          </a:xfrm>
          <a:prstGeom prst="straightConnector1">
            <a:avLst/>
          </a:prstGeom>
          <a:ln w="50800">
            <a:solidFill>
              <a:schemeClr val="tx1"/>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17" name="テキスト ボックス 16"/>
          <p:cNvSpPr txBox="1"/>
          <p:nvPr/>
        </p:nvSpPr>
        <p:spPr>
          <a:xfrm>
            <a:off x="1115616" y="3284984"/>
            <a:ext cx="1296144" cy="461665"/>
          </a:xfrm>
          <a:prstGeom prst="rect">
            <a:avLst/>
          </a:prstGeom>
          <a:noFill/>
        </p:spPr>
        <p:txBody>
          <a:bodyPr wrap="square" rtlCol="0">
            <a:spAutoFit/>
          </a:bodyPr>
          <a:lstStyle/>
          <a:p>
            <a:r>
              <a:rPr lang="en-US" altLang="ja-JP" sz="2400" b="1" dirty="0" smtClean="0">
                <a:latin typeface="Times New Roman" pitchFamily="18" charset="0"/>
                <a:cs typeface="Times New Roman" pitchFamily="18" charset="0"/>
              </a:rPr>
              <a:t>190</a:t>
            </a:r>
            <a:r>
              <a:rPr kumimoji="1" lang="en-US" altLang="ja-JP" sz="2400" b="1" dirty="0" smtClean="0">
                <a:latin typeface="Times New Roman" pitchFamily="18" charset="0"/>
                <a:cs typeface="Times New Roman" pitchFamily="18" charset="0"/>
              </a:rPr>
              <a:t>0km</a:t>
            </a:r>
            <a:endParaRPr kumimoji="1" lang="ja-JP" altLang="en-US" sz="240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Collapse of 500M</a:t>
            </a:r>
            <a:r>
              <a:rPr kumimoji="1" lang="en-US" altLang="ja-JP" baseline="-16000" dirty="0" smtClean="0"/>
              <a:t>solar</a:t>
            </a:r>
            <a:r>
              <a:rPr kumimoji="1" lang="en-US" altLang="ja-JP" dirty="0" smtClean="0"/>
              <a:t> </a:t>
            </a:r>
            <a:r>
              <a:rPr kumimoji="1" lang="en-US" altLang="ja-JP" dirty="0" err="1" smtClean="0"/>
              <a:t>PopIII</a:t>
            </a:r>
            <a:r>
              <a:rPr kumimoji="1" lang="en-US" altLang="ja-JP" dirty="0" smtClean="0"/>
              <a:t> stellar core</a:t>
            </a:r>
            <a:endParaRPr kumimoji="1" lang="ja-JP" altLang="en-US" dirty="0"/>
          </a:p>
        </p:txBody>
      </p:sp>
      <p:sp>
        <p:nvSpPr>
          <p:cNvPr id="6" name="コンテンツ プレースホルダ 2"/>
          <p:cNvSpPr txBox="1">
            <a:spLocks/>
          </p:cNvSpPr>
          <p:nvPr/>
        </p:nvSpPr>
        <p:spPr>
          <a:xfrm>
            <a:off x="457200" y="1219200"/>
            <a:ext cx="8229600" cy="697632"/>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accent1"/>
              </a:buClr>
              <a:buSzPct val="76000"/>
              <a:buFont typeface="Wingdings 3"/>
              <a:buChar char=""/>
              <a:tabLst/>
              <a:defRPr/>
            </a:pPr>
            <a:r>
              <a:rPr lang="en-US" altLang="ja-JP" sz="2500" b="1" u="sng" noProof="0" dirty="0" smtClean="0">
                <a:solidFill>
                  <a:srgbClr val="0000FF"/>
                </a:solidFill>
                <a:latin typeface="Calibri" pitchFamily="34" charset="0"/>
              </a:rPr>
              <a:t>Slow</a:t>
            </a:r>
            <a:r>
              <a:rPr kumimoji="1" lang="en-US" altLang="ja-JP" sz="2500" b="1" i="0" u="sng" strike="noStrike" kern="1200" cap="none" spc="0" normalizeH="0" baseline="0" noProof="0" dirty="0" smtClean="0">
                <a:ln>
                  <a:noFill/>
                </a:ln>
                <a:solidFill>
                  <a:srgbClr val="0000FF"/>
                </a:solidFill>
                <a:effectLst/>
                <a:uLnTx/>
                <a:uFillTx/>
                <a:latin typeface="Calibri" pitchFamily="34" charset="0"/>
                <a:ea typeface="+mn-ea"/>
                <a:cs typeface="+mn-cs"/>
              </a:rPr>
              <a:t>ly rotating model </a:t>
            </a:r>
            <a:r>
              <a:rPr kumimoji="1" lang="en-US" altLang="ja-JP" sz="2500" b="0" i="0" u="none" strike="noStrike" kern="1200" cap="none" spc="0" normalizeH="0" baseline="0" noProof="0" dirty="0" smtClean="0">
                <a:ln>
                  <a:noFill/>
                </a:ln>
                <a:solidFill>
                  <a:schemeClr val="tx1"/>
                </a:solidFill>
                <a:effectLst/>
                <a:uLnTx/>
                <a:uFillTx/>
                <a:latin typeface="Calibri" pitchFamily="34" charset="0"/>
                <a:ea typeface="+mn-ea"/>
                <a:cs typeface="+mn-cs"/>
              </a:rPr>
              <a:t>(</a:t>
            </a:r>
            <a:r>
              <a:rPr kumimoji="1" lang="en-US" altLang="ja-JP" sz="25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Ω</a:t>
            </a:r>
            <a:r>
              <a:rPr kumimoji="1" lang="en-US" altLang="ja-JP" sz="2500" b="0" i="0" u="none" strike="noStrike" kern="1200" cap="none" spc="0" normalizeH="0" baseline="-16000" noProof="0" dirty="0" err="1" smtClean="0">
                <a:ln>
                  <a:noFill/>
                </a:ln>
                <a:solidFill>
                  <a:schemeClr val="tx1"/>
                </a:solidFill>
                <a:effectLst/>
                <a:uLnTx/>
                <a:uFillTx/>
                <a:latin typeface="Times New Roman" pitchFamily="18" charset="0"/>
                <a:ea typeface="+mn-ea"/>
                <a:cs typeface="Times New Roman" pitchFamily="18" charset="0"/>
              </a:rPr>
              <a:t>c</a:t>
            </a:r>
            <a:r>
              <a:rPr kumimoji="1" lang="en-US" altLang="ja-JP" sz="25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a:t>
            </a:r>
            <a:r>
              <a:rPr kumimoji="1" lang="en-US" altLang="ja-JP" sz="2500" b="1" i="0" u="sng" strike="noStrike" kern="1200" cap="none" spc="0" normalizeH="0" baseline="0" noProof="0" dirty="0" smtClean="0">
                <a:ln>
                  <a:noFill/>
                </a:ln>
                <a:solidFill>
                  <a:srgbClr val="0000FF"/>
                </a:solidFill>
                <a:effectLst/>
                <a:uLnTx/>
                <a:uFillTx/>
                <a:latin typeface="Times New Roman" pitchFamily="18" charset="0"/>
                <a:ea typeface="+mn-ea"/>
                <a:cs typeface="Times New Roman" pitchFamily="18" charset="0"/>
              </a:rPr>
              <a:t>3</a:t>
            </a:r>
            <a:r>
              <a:rPr kumimoji="1" lang="en-US" altLang="ja-JP" sz="25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 </a:t>
            </a:r>
            <a:r>
              <a:rPr kumimoji="1" lang="en-US" altLang="ja-JP" sz="2500" b="0" i="0" u="none" strike="noStrike" kern="1200" cap="none" spc="0" normalizeH="0" baseline="0" noProof="0" dirty="0" err="1" smtClean="0">
                <a:ln>
                  <a:noFill/>
                </a:ln>
                <a:solidFill>
                  <a:schemeClr val="tx1"/>
                </a:solidFill>
                <a:effectLst/>
                <a:uLnTx/>
                <a:uFillTx/>
                <a:latin typeface="Times New Roman" pitchFamily="18" charset="0"/>
                <a:ea typeface="+mn-ea"/>
                <a:cs typeface="Times New Roman" pitchFamily="18" charset="0"/>
              </a:rPr>
              <a:t>rad</a:t>
            </a:r>
            <a:r>
              <a:rPr kumimoji="1" lang="en-US" altLang="ja-JP" sz="2500" b="0" i="0" u="none" strike="noStrike" kern="1200" cap="none" spc="0" normalizeH="0" baseline="0" noProof="0" dirty="0" smtClean="0">
                <a:ln>
                  <a:noFill/>
                </a:ln>
                <a:solidFill>
                  <a:schemeClr val="tx1"/>
                </a:solidFill>
                <a:effectLst/>
                <a:uLnTx/>
                <a:uFillTx/>
                <a:latin typeface="Times New Roman" pitchFamily="18" charset="0"/>
                <a:ea typeface="+mn-ea"/>
                <a:cs typeface="Times New Roman" pitchFamily="18" charset="0"/>
              </a:rPr>
              <a:t>/s</a:t>
            </a:r>
            <a:r>
              <a:rPr kumimoji="1" lang="en-US" altLang="ja-JP" sz="2500" b="0" i="0" u="none" strike="noStrike" kern="1200" cap="none" spc="0" normalizeH="0" baseline="0" noProof="0" dirty="0" smtClean="0">
                <a:ln>
                  <a:noFill/>
                </a:ln>
                <a:solidFill>
                  <a:schemeClr val="tx1"/>
                </a:solidFill>
                <a:effectLst/>
                <a:uLnTx/>
                <a:uFillTx/>
                <a:latin typeface="Calibri" pitchFamily="34" charset="0"/>
                <a:ea typeface="+mn-ea"/>
                <a:cs typeface="+mn-cs"/>
              </a:rPr>
              <a:t>)</a:t>
            </a:r>
            <a:endParaRPr kumimoji="1" lang="ja-JP" altLang="en-US" sz="2500" b="0" i="0" u="none" strike="noStrike" kern="1200" cap="none" spc="0" normalizeH="0" baseline="0" noProof="0" dirty="0">
              <a:ln>
                <a:noFill/>
              </a:ln>
              <a:solidFill>
                <a:schemeClr val="tx1"/>
              </a:solidFill>
              <a:effectLst/>
              <a:uLnTx/>
              <a:uFillTx/>
              <a:latin typeface="Calibri" pitchFamily="34" charset="0"/>
              <a:ea typeface="+mn-ea"/>
              <a:cs typeface="+mn-cs"/>
            </a:endParaRPr>
          </a:p>
        </p:txBody>
      </p:sp>
    </p:spTree>
    <p:controls>
      <p:control spid="611330" name="WindowsMediaPlayer1" r:id="rId2" imgW="6047619" imgH="5087060"/>
    </p:controls>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en-US" altLang="ja-JP" dirty="0" smtClean="0"/>
              <a:t>Moderately High entropy core</a:t>
            </a:r>
            <a:endParaRPr kumimoji="1" lang="ja-JP" altLang="en-US" dirty="0"/>
          </a:p>
        </p:txBody>
      </p:sp>
      <p:sp>
        <p:nvSpPr>
          <p:cNvPr id="3" name="コンテンツ プレースホルダ 2"/>
          <p:cNvSpPr>
            <a:spLocks noGrp="1"/>
          </p:cNvSpPr>
          <p:nvPr>
            <p:ph sz="quarter" idx="1"/>
          </p:nvPr>
        </p:nvSpPr>
        <p:spPr>
          <a:xfrm>
            <a:off x="457200" y="1219200"/>
            <a:ext cx="8229600" cy="625624"/>
          </a:xfrm>
        </p:spPr>
        <p:txBody>
          <a:bodyPr>
            <a:normAutofit/>
          </a:bodyPr>
          <a:lstStyle/>
          <a:p>
            <a:r>
              <a:rPr kumimoji="1" lang="en-US" altLang="ja-JP" b="1" u="sng" dirty="0" smtClean="0">
                <a:solidFill>
                  <a:srgbClr val="00863D"/>
                </a:solidFill>
                <a:latin typeface="Calibri" pitchFamily="34" charset="0"/>
              </a:rPr>
              <a:t>Moderate rotation </a:t>
            </a:r>
            <a:r>
              <a:rPr kumimoji="1" lang="en-US" altLang="ja-JP" dirty="0" smtClean="0">
                <a:latin typeface="Calibri" pitchFamily="34" charset="0"/>
              </a:rPr>
              <a:t>(</a:t>
            </a:r>
            <a:r>
              <a:rPr lang="en-US" altLang="ja-JP" dirty="0" err="1" smtClean="0">
                <a:latin typeface="Times New Roman" pitchFamily="18" charset="0"/>
                <a:cs typeface="Times New Roman" pitchFamily="18" charset="0"/>
              </a:rPr>
              <a:t>Ω</a:t>
            </a:r>
            <a:r>
              <a:rPr lang="en-US" altLang="ja-JP" baseline="-16000" dirty="0" err="1" smtClean="0">
                <a:latin typeface="Times New Roman" pitchFamily="18" charset="0"/>
                <a:cs typeface="Times New Roman" pitchFamily="18" charset="0"/>
              </a:rPr>
              <a:t>c</a:t>
            </a:r>
            <a:r>
              <a:rPr lang="en-US" altLang="ja-JP" dirty="0" smtClean="0">
                <a:latin typeface="Times New Roman" pitchFamily="18" charset="0"/>
                <a:cs typeface="Times New Roman" pitchFamily="18" charset="0"/>
              </a:rPr>
              <a:t>=</a:t>
            </a:r>
            <a:r>
              <a:rPr lang="en-US" altLang="ja-JP" b="1" u="sng" dirty="0" smtClean="0">
                <a:solidFill>
                  <a:srgbClr val="00863D"/>
                </a:solidFill>
                <a:latin typeface="Times New Roman" pitchFamily="18" charset="0"/>
                <a:cs typeface="Times New Roman" pitchFamily="18" charset="0"/>
              </a:rPr>
              <a:t>0.5</a:t>
            </a:r>
            <a:r>
              <a:rPr lang="en-US" altLang="ja-JP" dirty="0" smtClean="0">
                <a:latin typeface="Times New Roman" pitchFamily="18" charset="0"/>
                <a:cs typeface="Times New Roman" pitchFamily="18" charset="0"/>
              </a:rPr>
              <a:t> </a:t>
            </a:r>
            <a:r>
              <a:rPr lang="en-US" altLang="ja-JP" dirty="0" err="1" smtClean="0">
                <a:latin typeface="Times New Roman" pitchFamily="18" charset="0"/>
                <a:cs typeface="Times New Roman" pitchFamily="18" charset="0"/>
              </a:rPr>
              <a:t>rad</a:t>
            </a:r>
            <a:r>
              <a:rPr lang="en-US" altLang="ja-JP" dirty="0" smtClean="0">
                <a:latin typeface="Times New Roman" pitchFamily="18" charset="0"/>
                <a:cs typeface="Times New Roman" pitchFamily="18" charset="0"/>
              </a:rPr>
              <a:t>/s</a:t>
            </a:r>
            <a:r>
              <a:rPr kumimoji="1" lang="en-US" altLang="ja-JP" dirty="0" smtClean="0">
                <a:latin typeface="Calibri" pitchFamily="34" charset="0"/>
              </a:rPr>
              <a:t>)</a:t>
            </a:r>
            <a:endParaRPr kumimoji="1" lang="ja-JP" altLang="en-US" dirty="0">
              <a:latin typeface="Calibri" pitchFamily="34" charset="0"/>
            </a:endParaRPr>
          </a:p>
        </p:txBody>
      </p:sp>
      <p:pic>
        <p:nvPicPr>
          <p:cNvPr id="9" name="図 8" descr="entropy_s8r05_300H.png"/>
          <p:cNvPicPr>
            <a:picLocks noChangeAspect="1"/>
          </p:cNvPicPr>
          <p:nvPr/>
        </p:nvPicPr>
        <p:blipFill>
          <a:blip r:embed="rId3" cstate="print"/>
          <a:stretch>
            <a:fillRect/>
          </a:stretch>
        </p:blipFill>
        <p:spPr>
          <a:xfrm>
            <a:off x="1261586" y="1785519"/>
            <a:ext cx="6622782" cy="5027857"/>
          </a:xfrm>
          <a:prstGeom prst="rect">
            <a:avLst/>
          </a:prstGeom>
        </p:spPr>
      </p:pic>
      <p:graphicFrame>
        <p:nvGraphicFramePr>
          <p:cNvPr id="483330" name="Object 2"/>
          <p:cNvGraphicFramePr>
            <a:graphicFrameLocks noChangeAspect="1"/>
          </p:cNvGraphicFramePr>
          <p:nvPr/>
        </p:nvGraphicFramePr>
        <p:xfrm>
          <a:off x="6948264" y="1920751"/>
          <a:ext cx="369888" cy="428625"/>
        </p:xfrm>
        <a:graphic>
          <a:graphicData uri="http://schemas.openxmlformats.org/presentationml/2006/ole">
            <p:oleObj spid="_x0000_s483330" name="数式" r:id="rId4" imgW="164880" imgH="228600" progId="Equation.3">
              <p:embed/>
            </p:oleObj>
          </a:graphicData>
        </a:graphic>
      </p:graphicFrame>
      <p:graphicFrame>
        <p:nvGraphicFramePr>
          <p:cNvPr id="483331" name="Object 3"/>
          <p:cNvGraphicFramePr>
            <a:graphicFrameLocks noChangeAspect="1"/>
          </p:cNvGraphicFramePr>
          <p:nvPr/>
        </p:nvGraphicFramePr>
        <p:xfrm>
          <a:off x="6948264" y="2355726"/>
          <a:ext cx="369888" cy="428625"/>
        </p:xfrm>
        <a:graphic>
          <a:graphicData uri="http://schemas.openxmlformats.org/presentationml/2006/ole">
            <p:oleObj spid="_x0000_s483331" name="数式" r:id="rId5" imgW="164880" imgH="228600" progId="Equation.3">
              <p:embed/>
            </p:oleObj>
          </a:graphicData>
        </a:graphic>
      </p:graphicFrame>
      <p:graphicFrame>
        <p:nvGraphicFramePr>
          <p:cNvPr id="483332" name="Object 4"/>
          <p:cNvGraphicFramePr>
            <a:graphicFrameLocks noChangeAspect="1"/>
          </p:cNvGraphicFramePr>
          <p:nvPr/>
        </p:nvGraphicFramePr>
        <p:xfrm>
          <a:off x="6957789" y="2784351"/>
          <a:ext cx="369888" cy="428625"/>
        </p:xfrm>
        <a:graphic>
          <a:graphicData uri="http://schemas.openxmlformats.org/presentationml/2006/ole">
            <p:oleObj spid="_x0000_s483332" name="数式" r:id="rId6" imgW="164880" imgH="228600" progId="Equation.3">
              <p:embed/>
            </p:oleObj>
          </a:graphicData>
        </a:graphic>
      </p:graphicFrame>
      <p:sp>
        <p:nvSpPr>
          <p:cNvPr id="15" name="テキスト ボックス 14"/>
          <p:cNvSpPr txBox="1"/>
          <p:nvPr/>
        </p:nvSpPr>
        <p:spPr>
          <a:xfrm>
            <a:off x="1259632" y="2164794"/>
            <a:ext cx="1159607" cy="400110"/>
          </a:xfrm>
          <a:prstGeom prst="rect">
            <a:avLst/>
          </a:prstGeom>
          <a:noFill/>
        </p:spPr>
        <p:txBody>
          <a:bodyPr wrap="square" rtlCol="0">
            <a:spAutoFit/>
          </a:bodyPr>
          <a:lstStyle/>
          <a:p>
            <a:r>
              <a:rPr kumimoji="1" lang="en-US" altLang="ja-JP" sz="2000" dirty="0" smtClean="0">
                <a:latin typeface="Times New Roman" pitchFamily="18" charset="0"/>
                <a:cs typeface="Times New Roman" pitchFamily="18" charset="0"/>
              </a:rPr>
              <a:t>10</a:t>
            </a:r>
            <a:r>
              <a:rPr kumimoji="1" lang="en-US" altLang="ja-JP" sz="2000" baseline="25000" dirty="0" smtClean="0">
                <a:latin typeface="Times New Roman" pitchFamily="18" charset="0"/>
                <a:cs typeface="Times New Roman" pitchFamily="18" charset="0"/>
              </a:rPr>
              <a:t>53</a:t>
            </a:r>
            <a:r>
              <a:rPr kumimoji="1" lang="en-US" altLang="ja-JP" sz="2000" dirty="0" smtClean="0">
                <a:latin typeface="Times New Roman" pitchFamily="18" charset="0"/>
                <a:cs typeface="Times New Roman" pitchFamily="18" charset="0"/>
              </a:rPr>
              <a:t> erg/s</a:t>
            </a:r>
            <a:endParaRPr kumimoji="1" lang="ja-JP" altLang="en-US" sz="2000" dirty="0">
              <a:latin typeface="Times New Roman" pitchFamily="18" charset="0"/>
              <a:cs typeface="Times New Roman" pitchFamily="18" charset="0"/>
            </a:endParaRPr>
          </a:p>
        </p:txBody>
      </p:sp>
      <p:cxnSp>
        <p:nvCxnSpPr>
          <p:cNvPr id="19" name="直線矢印コネクタ 18"/>
          <p:cNvCxnSpPr/>
          <p:nvPr/>
        </p:nvCxnSpPr>
        <p:spPr>
          <a:xfrm>
            <a:off x="2843808" y="5733256"/>
            <a:ext cx="3312368" cy="0"/>
          </a:xfrm>
          <a:prstGeom prst="straightConnector1">
            <a:avLst/>
          </a:prstGeom>
          <a:ln w="50800">
            <a:solidFill>
              <a:srgbClr val="FFFF99"/>
            </a:solidFill>
            <a:headEnd type="triangle" w="med" len="lg"/>
            <a:tailEnd type="triangle" w="med" len="lg"/>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4139952" y="5805264"/>
            <a:ext cx="1296144" cy="461665"/>
          </a:xfrm>
          <a:prstGeom prst="rect">
            <a:avLst/>
          </a:prstGeom>
          <a:noFill/>
        </p:spPr>
        <p:txBody>
          <a:bodyPr wrap="square" rtlCol="0">
            <a:spAutoFit/>
          </a:bodyPr>
          <a:lstStyle/>
          <a:p>
            <a:r>
              <a:rPr lang="en-US" altLang="ja-JP" sz="2400" b="1" dirty="0" smtClean="0">
                <a:solidFill>
                  <a:srgbClr val="FFFF99"/>
                </a:solidFill>
                <a:latin typeface="Times New Roman" pitchFamily="18" charset="0"/>
                <a:cs typeface="Times New Roman" pitchFamily="18" charset="0"/>
              </a:rPr>
              <a:t>60</a:t>
            </a:r>
            <a:r>
              <a:rPr kumimoji="1" lang="en-US" altLang="ja-JP" sz="2400" b="1" dirty="0" smtClean="0">
                <a:solidFill>
                  <a:srgbClr val="FFFF99"/>
                </a:solidFill>
                <a:latin typeface="Times New Roman" pitchFamily="18" charset="0"/>
                <a:cs typeface="Times New Roman" pitchFamily="18" charset="0"/>
              </a:rPr>
              <a:t>0km</a:t>
            </a:r>
            <a:endParaRPr kumimoji="1" lang="ja-JP" altLang="en-US" sz="2400" b="1" dirty="0" smtClean="0">
              <a:solidFill>
                <a:srgbClr val="FFFF99"/>
              </a:solidFill>
              <a:latin typeface="Times New Roman" pitchFamily="18" charset="0"/>
              <a:cs typeface="Times New Roman" pitchFamily="18" charset="0"/>
            </a:endParaRPr>
          </a:p>
        </p:txBody>
      </p:sp>
      <p:grpSp>
        <p:nvGrpSpPr>
          <p:cNvPr id="10" name="グループ化 9"/>
          <p:cNvGrpSpPr/>
          <p:nvPr/>
        </p:nvGrpSpPr>
        <p:grpSpPr>
          <a:xfrm>
            <a:off x="852371" y="1772816"/>
            <a:ext cx="7104005" cy="4896545"/>
            <a:chOff x="827584" y="1844823"/>
            <a:chExt cx="7104005" cy="4896545"/>
          </a:xfrm>
        </p:grpSpPr>
        <p:grpSp>
          <p:nvGrpSpPr>
            <p:cNvPr id="11" name="グループ化 13"/>
            <p:cNvGrpSpPr/>
            <p:nvPr/>
          </p:nvGrpSpPr>
          <p:grpSpPr>
            <a:xfrm>
              <a:off x="827584" y="1844823"/>
              <a:ext cx="7104005" cy="4896545"/>
              <a:chOff x="-1548680" y="4331745"/>
              <a:chExt cx="3600400" cy="2481631"/>
            </a:xfrm>
          </p:grpSpPr>
          <p:pic>
            <p:nvPicPr>
              <p:cNvPr id="17" name="図 16" descr="rho-T-plane2.png"/>
              <p:cNvPicPr>
                <a:picLocks noChangeAspect="1"/>
              </p:cNvPicPr>
              <p:nvPr/>
            </p:nvPicPr>
            <p:blipFill>
              <a:blip r:embed="rId7" cstate="print"/>
              <a:stretch>
                <a:fillRect/>
              </a:stretch>
            </p:blipFill>
            <p:spPr>
              <a:xfrm>
                <a:off x="-1548680" y="4331745"/>
                <a:ext cx="3600400" cy="2481631"/>
              </a:xfrm>
              <a:prstGeom prst="rect">
                <a:avLst/>
              </a:prstGeom>
            </p:spPr>
          </p:pic>
          <p:cxnSp>
            <p:nvCxnSpPr>
              <p:cNvPr id="18" name="直線矢印コネクタ 17"/>
              <p:cNvCxnSpPr/>
              <p:nvPr/>
            </p:nvCxnSpPr>
            <p:spPr>
              <a:xfrm flipV="1">
                <a:off x="-686354" y="4524030"/>
                <a:ext cx="2628590" cy="1741927"/>
              </a:xfrm>
              <a:prstGeom prst="straightConnector1">
                <a:avLst/>
              </a:prstGeom>
              <a:ln w="82550">
                <a:solidFill>
                  <a:schemeClr val="tx1"/>
                </a:solidFill>
                <a:tailEnd type="triangle" w="med" len="lg"/>
              </a:ln>
            </p:spPr>
            <p:style>
              <a:lnRef idx="1">
                <a:schemeClr val="accent1"/>
              </a:lnRef>
              <a:fillRef idx="0">
                <a:schemeClr val="accent1"/>
              </a:fillRef>
              <a:effectRef idx="0">
                <a:schemeClr val="accent1"/>
              </a:effectRef>
              <a:fontRef idx="minor">
                <a:schemeClr val="tx1"/>
              </a:fontRef>
            </p:style>
          </p:cxnSp>
        </p:grpSp>
        <p:grpSp>
          <p:nvGrpSpPr>
            <p:cNvPr id="12" name="グループ化 11"/>
            <p:cNvGrpSpPr/>
            <p:nvPr/>
          </p:nvGrpSpPr>
          <p:grpSpPr>
            <a:xfrm>
              <a:off x="1763688" y="2708920"/>
              <a:ext cx="5832648" cy="2592288"/>
              <a:chOff x="1691680" y="2638653"/>
              <a:chExt cx="5832648" cy="2592288"/>
            </a:xfrm>
          </p:grpSpPr>
          <p:sp>
            <p:nvSpPr>
              <p:cNvPr id="13" name="テキスト ボックス 12"/>
              <p:cNvSpPr txBox="1"/>
              <p:nvPr/>
            </p:nvSpPr>
            <p:spPr>
              <a:xfrm>
                <a:off x="5364088" y="4584610"/>
                <a:ext cx="2160240" cy="646331"/>
              </a:xfrm>
              <a:prstGeom prst="rect">
                <a:avLst/>
              </a:prstGeom>
              <a:noFill/>
              <a:ln>
                <a:solidFill>
                  <a:srgbClr val="0000FF"/>
                </a:solidFill>
              </a:ln>
            </p:spPr>
            <p:txBody>
              <a:bodyPr wrap="square" rtlCol="0">
                <a:spAutoFit/>
              </a:bodyPr>
              <a:lstStyle/>
              <a:p>
                <a:r>
                  <a:rPr lang="en-US" altLang="ja-JP" b="1" dirty="0" smtClean="0">
                    <a:latin typeface="Times New Roman" pitchFamily="18" charset="0"/>
                    <a:cs typeface="Times New Roman" pitchFamily="18" charset="0"/>
                  </a:rPr>
                  <a:t>Electron degenerate pressure dominant</a:t>
                </a:r>
                <a:endParaRPr kumimoji="1" lang="ja-JP" altLang="en-US" b="1" dirty="0" smtClean="0">
                  <a:latin typeface="Times New Roman" pitchFamily="18" charset="0"/>
                  <a:cs typeface="Times New Roman" pitchFamily="18" charset="0"/>
                </a:endParaRPr>
              </a:p>
            </p:txBody>
          </p:sp>
          <p:sp>
            <p:nvSpPr>
              <p:cNvPr id="14" name="テキスト ボックス 13"/>
              <p:cNvSpPr txBox="1"/>
              <p:nvPr/>
            </p:nvSpPr>
            <p:spPr>
              <a:xfrm>
                <a:off x="4139952" y="3574757"/>
                <a:ext cx="1512168" cy="646331"/>
              </a:xfrm>
              <a:prstGeom prst="rect">
                <a:avLst/>
              </a:prstGeom>
              <a:noFill/>
              <a:ln>
                <a:solidFill>
                  <a:srgbClr val="FF0000"/>
                </a:solidFill>
              </a:ln>
            </p:spPr>
            <p:txBody>
              <a:bodyPr wrap="square" rtlCol="0">
                <a:spAutoFit/>
              </a:bodyPr>
              <a:lstStyle/>
              <a:p>
                <a:r>
                  <a:rPr lang="en-US" altLang="ja-JP" b="1" dirty="0" smtClean="0">
                    <a:latin typeface="Times New Roman" pitchFamily="18" charset="0"/>
                    <a:cs typeface="Times New Roman" pitchFamily="18" charset="0"/>
                  </a:rPr>
                  <a:t>Gas pressure dominant</a:t>
                </a:r>
                <a:endParaRPr kumimoji="1" lang="ja-JP" altLang="en-US" b="1" dirty="0" smtClean="0">
                  <a:latin typeface="Times New Roman" pitchFamily="18" charset="0"/>
                  <a:cs typeface="Times New Roman" pitchFamily="18" charset="0"/>
                </a:endParaRPr>
              </a:p>
            </p:txBody>
          </p:sp>
          <p:sp>
            <p:nvSpPr>
              <p:cNvPr id="16" name="テキスト ボックス 15"/>
              <p:cNvSpPr txBox="1"/>
              <p:nvPr/>
            </p:nvSpPr>
            <p:spPr>
              <a:xfrm>
                <a:off x="1691680" y="2638653"/>
                <a:ext cx="2016224" cy="630942"/>
              </a:xfrm>
              <a:prstGeom prst="rect">
                <a:avLst/>
              </a:prstGeom>
              <a:noFill/>
              <a:ln>
                <a:solidFill>
                  <a:srgbClr val="00863D"/>
                </a:solidFill>
              </a:ln>
            </p:spPr>
            <p:txBody>
              <a:bodyPr wrap="square" rtlCol="0">
                <a:spAutoFit/>
              </a:bodyPr>
              <a:lstStyle/>
              <a:p>
                <a:r>
                  <a:rPr lang="en-US" altLang="ja-JP" sz="1750" b="1" dirty="0" smtClean="0">
                    <a:latin typeface="Times New Roman" pitchFamily="18" charset="0"/>
                    <a:cs typeface="Times New Roman" pitchFamily="18" charset="0"/>
                  </a:rPr>
                  <a:t>Radiation pressure dominant</a:t>
                </a:r>
                <a:endParaRPr kumimoji="1" lang="ja-JP" altLang="en-US" sz="1750" b="1" dirty="0" smtClean="0">
                  <a:latin typeface="Times New Roman" pitchFamily="18" charset="0"/>
                  <a:cs typeface="Times New Roman" pitchFamily="18" charset="0"/>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nodeType="clickEffect">
                                  <p:stCondLst>
                                    <p:cond delay="0"/>
                                  </p:stCondLst>
                                  <p:childTnLst>
                                    <p:animEffect transition="out" filter="checkerboard(across)">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To produce LGRB</a:t>
            </a:r>
            <a:endParaRPr kumimoji="1" lang="ja-JP" altLang="en-US" dirty="0"/>
          </a:p>
        </p:txBody>
      </p:sp>
      <p:sp>
        <p:nvSpPr>
          <p:cNvPr id="3" name="コンテンツ プレースホルダ 2"/>
          <p:cNvSpPr>
            <a:spLocks noGrp="1"/>
          </p:cNvSpPr>
          <p:nvPr>
            <p:ph sz="quarter" idx="1"/>
          </p:nvPr>
        </p:nvSpPr>
        <p:spPr>
          <a:xfrm>
            <a:off x="457200" y="1795264"/>
            <a:ext cx="8435280" cy="2713856"/>
          </a:xfrm>
        </p:spPr>
        <p:txBody>
          <a:bodyPr>
            <a:normAutofit/>
          </a:bodyPr>
          <a:lstStyle/>
          <a:p>
            <a:r>
              <a:rPr lang="en-US" altLang="ja-JP" sz="2300" dirty="0" smtClean="0">
                <a:latin typeface="Comic Sans MS" pitchFamily="66" charset="0"/>
              </a:rPr>
              <a:t>If the LGRB jet is produced by neutrino pair annihilation</a:t>
            </a:r>
          </a:p>
          <a:p>
            <a:pPr lvl="1"/>
            <a:r>
              <a:rPr lang="en-US" altLang="ja-JP" b="1" dirty="0" smtClean="0">
                <a:solidFill>
                  <a:srgbClr val="0000FF"/>
                </a:solidFill>
                <a:latin typeface="Comic Sans MS" pitchFamily="66" charset="0"/>
              </a:rPr>
              <a:t>Huge amount of neutrinos should be emitted</a:t>
            </a:r>
          </a:p>
          <a:p>
            <a:pPr lvl="1"/>
            <a:r>
              <a:rPr lang="en-US" altLang="ja-JP" b="1" u="sng" dirty="0" smtClean="0">
                <a:solidFill>
                  <a:srgbClr val="FF0000"/>
                </a:solidFill>
                <a:latin typeface="Comic Sans MS" pitchFamily="66" charset="0"/>
              </a:rPr>
              <a:t>in a highly time-variable manner</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sz="quarter" idx="1"/>
          </p:nvPr>
        </p:nvSpPr>
        <p:spPr>
          <a:xfrm>
            <a:off x="457200" y="1219200"/>
            <a:ext cx="8229600" cy="625624"/>
          </a:xfrm>
        </p:spPr>
        <p:txBody>
          <a:bodyPr>
            <a:normAutofit/>
          </a:bodyPr>
          <a:lstStyle/>
          <a:p>
            <a:r>
              <a:rPr kumimoji="1" lang="en-US" altLang="ja-JP" b="1" u="sng" dirty="0" smtClean="0">
                <a:solidFill>
                  <a:srgbClr val="00863D"/>
                </a:solidFill>
                <a:latin typeface="Calibri" pitchFamily="34" charset="0"/>
              </a:rPr>
              <a:t>Moderate rotation </a:t>
            </a:r>
            <a:r>
              <a:rPr kumimoji="1" lang="en-US" altLang="ja-JP" dirty="0" smtClean="0">
                <a:latin typeface="Calibri" pitchFamily="34" charset="0"/>
              </a:rPr>
              <a:t>(</a:t>
            </a:r>
            <a:r>
              <a:rPr lang="en-US" altLang="ja-JP" dirty="0" err="1" smtClean="0">
                <a:latin typeface="Times New Roman" pitchFamily="18" charset="0"/>
                <a:cs typeface="Times New Roman" pitchFamily="18" charset="0"/>
              </a:rPr>
              <a:t>Ω</a:t>
            </a:r>
            <a:r>
              <a:rPr lang="en-US" altLang="ja-JP" baseline="-16000" dirty="0" err="1" smtClean="0">
                <a:latin typeface="Times New Roman" pitchFamily="18" charset="0"/>
                <a:cs typeface="Times New Roman" pitchFamily="18" charset="0"/>
              </a:rPr>
              <a:t>c</a:t>
            </a:r>
            <a:r>
              <a:rPr lang="en-US" altLang="ja-JP" dirty="0" smtClean="0">
                <a:latin typeface="Times New Roman" pitchFamily="18" charset="0"/>
                <a:cs typeface="Times New Roman" pitchFamily="18" charset="0"/>
              </a:rPr>
              <a:t>=</a:t>
            </a:r>
            <a:r>
              <a:rPr lang="en-US" altLang="ja-JP" b="1" u="sng" dirty="0" smtClean="0">
                <a:solidFill>
                  <a:srgbClr val="00863D"/>
                </a:solidFill>
                <a:latin typeface="Times New Roman" pitchFamily="18" charset="0"/>
                <a:cs typeface="Times New Roman" pitchFamily="18" charset="0"/>
              </a:rPr>
              <a:t>0.5</a:t>
            </a:r>
            <a:r>
              <a:rPr lang="en-US" altLang="ja-JP" dirty="0" smtClean="0">
                <a:latin typeface="Times New Roman" pitchFamily="18" charset="0"/>
                <a:cs typeface="Times New Roman" pitchFamily="18" charset="0"/>
              </a:rPr>
              <a:t> </a:t>
            </a:r>
            <a:r>
              <a:rPr lang="en-US" altLang="ja-JP" dirty="0" err="1" smtClean="0">
                <a:latin typeface="Times New Roman" pitchFamily="18" charset="0"/>
                <a:cs typeface="Times New Roman" pitchFamily="18" charset="0"/>
              </a:rPr>
              <a:t>rad</a:t>
            </a:r>
            <a:r>
              <a:rPr lang="en-US" altLang="ja-JP" dirty="0" smtClean="0">
                <a:latin typeface="Times New Roman" pitchFamily="18" charset="0"/>
                <a:cs typeface="Times New Roman" pitchFamily="18" charset="0"/>
              </a:rPr>
              <a:t>/s</a:t>
            </a:r>
            <a:r>
              <a:rPr kumimoji="1" lang="en-US" altLang="ja-JP" dirty="0" smtClean="0">
                <a:latin typeface="Calibri" pitchFamily="34" charset="0"/>
              </a:rPr>
              <a:t>)</a:t>
            </a:r>
            <a:endParaRPr kumimoji="1" lang="ja-JP" altLang="en-US" dirty="0">
              <a:latin typeface="Calibri" pitchFamily="34" charset="0"/>
            </a:endParaRPr>
          </a:p>
        </p:txBody>
      </p:sp>
      <p:sp>
        <p:nvSpPr>
          <p:cNvPr id="5" name="タイトル 1"/>
          <p:cNvSpPr>
            <a:spLocks noGrp="1"/>
          </p:cNvSpPr>
          <p:nvPr>
            <p:ph type="title"/>
          </p:nvPr>
        </p:nvSpPr>
        <p:spPr>
          <a:xfrm>
            <a:off x="457200" y="152400"/>
            <a:ext cx="8229600" cy="990600"/>
          </a:xfrm>
        </p:spPr>
        <p:txBody>
          <a:bodyPr>
            <a:normAutofit/>
          </a:bodyPr>
          <a:lstStyle/>
          <a:p>
            <a:r>
              <a:rPr kumimoji="1" lang="en-US" altLang="ja-JP" dirty="0" smtClean="0"/>
              <a:t>Moderately High entropy core</a:t>
            </a:r>
            <a:endParaRPr kumimoji="1" lang="ja-JP" altLang="en-US" dirty="0"/>
          </a:p>
        </p:txBody>
      </p:sp>
    </p:spTree>
    <p:controls>
      <p:control spid="601090" name="WindowsMediaPlayer1" r:id="rId2" imgW="6047619" imgH="5087060"/>
    </p:controls>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Neutrino luminosity</a:t>
            </a:r>
            <a:endParaRPr kumimoji="1" lang="ja-JP" altLang="en-US" dirty="0"/>
          </a:p>
        </p:txBody>
      </p:sp>
      <p:sp>
        <p:nvSpPr>
          <p:cNvPr id="3" name="コンテンツ プレースホルダ 2"/>
          <p:cNvSpPr>
            <a:spLocks noGrp="1"/>
          </p:cNvSpPr>
          <p:nvPr>
            <p:ph sz="quarter" idx="1"/>
          </p:nvPr>
        </p:nvSpPr>
        <p:spPr/>
        <p:txBody>
          <a:bodyPr/>
          <a:lstStyle/>
          <a:p>
            <a:endParaRPr kumimoji="1" lang="ja-JP" altLang="en-US"/>
          </a:p>
        </p:txBody>
      </p:sp>
      <p:grpSp>
        <p:nvGrpSpPr>
          <p:cNvPr id="5" name="グループ化 4"/>
          <p:cNvGrpSpPr/>
          <p:nvPr/>
        </p:nvGrpSpPr>
        <p:grpSpPr>
          <a:xfrm>
            <a:off x="762711" y="1268760"/>
            <a:ext cx="7841737" cy="5400600"/>
            <a:chOff x="323528" y="961535"/>
            <a:chExt cx="8496944" cy="5851841"/>
          </a:xfrm>
        </p:grpSpPr>
        <p:pic>
          <p:nvPicPr>
            <p:cNvPr id="6" name="図 5" descr="lum_r05.bmp"/>
            <p:cNvPicPr>
              <a:picLocks noChangeAspect="1"/>
            </p:cNvPicPr>
            <p:nvPr/>
          </p:nvPicPr>
          <p:blipFill>
            <a:blip r:embed="rId2" cstate="print"/>
            <a:stretch>
              <a:fillRect/>
            </a:stretch>
          </p:blipFill>
          <p:spPr>
            <a:xfrm>
              <a:off x="323528" y="961535"/>
              <a:ext cx="8496944" cy="5851841"/>
            </a:xfrm>
            <a:prstGeom prst="rect">
              <a:avLst/>
            </a:prstGeom>
          </p:spPr>
        </p:pic>
        <p:sp>
          <p:nvSpPr>
            <p:cNvPr id="8" name="テキスト ボックス 7"/>
            <p:cNvSpPr txBox="1"/>
            <p:nvPr/>
          </p:nvSpPr>
          <p:spPr>
            <a:xfrm>
              <a:off x="2650516" y="4497179"/>
              <a:ext cx="2232248" cy="833731"/>
            </a:xfrm>
            <a:prstGeom prst="rect">
              <a:avLst/>
            </a:prstGeom>
            <a:noFill/>
            <a:ln>
              <a:solidFill>
                <a:schemeClr val="tx1"/>
              </a:solidFill>
            </a:ln>
          </p:spPr>
          <p:txBody>
            <a:bodyPr wrap="square" rtlCol="0">
              <a:spAutoFit/>
            </a:bodyPr>
            <a:lstStyle/>
            <a:p>
              <a:r>
                <a:rPr lang="en-US" altLang="ja-JP" sz="2200" dirty="0" smtClean="0">
                  <a:latin typeface="Calibri" pitchFamily="34" charset="0"/>
                </a:rPr>
                <a:t>Thin disk emits</a:t>
              </a:r>
              <a:r>
                <a:rPr kumimoji="1" lang="en-US" altLang="ja-JP" sz="2200" dirty="0" smtClean="0">
                  <a:latin typeface="Calibri" pitchFamily="34" charset="0"/>
                </a:rPr>
                <a:t>  </a:t>
              </a:r>
              <a:r>
                <a:rPr kumimoji="1" lang="en-US" altLang="ja-JP" sz="2200" dirty="0" smtClean="0">
                  <a:latin typeface="Times New Roman" pitchFamily="18" charset="0"/>
                  <a:cs typeface="Times New Roman" pitchFamily="18" charset="0"/>
                </a:rPr>
                <a:t>L ~ 5</a:t>
              </a:r>
              <a:r>
                <a:rPr kumimoji="1" lang="ja-JP" altLang="en-US" sz="2200" dirty="0" smtClean="0">
                  <a:latin typeface="Times New Roman" pitchFamily="18" charset="0"/>
                  <a:cs typeface="Times New Roman" pitchFamily="18" charset="0"/>
                </a:rPr>
                <a:t>・</a:t>
              </a:r>
              <a:r>
                <a:rPr kumimoji="1" lang="en-US" altLang="ja-JP" sz="2200" dirty="0" smtClean="0">
                  <a:latin typeface="Times New Roman" pitchFamily="18" charset="0"/>
                  <a:cs typeface="Times New Roman" pitchFamily="18" charset="0"/>
                </a:rPr>
                <a:t>10</a:t>
              </a:r>
              <a:r>
                <a:rPr kumimoji="1" lang="en-US" altLang="ja-JP" sz="2200" baseline="30000" dirty="0" smtClean="0">
                  <a:latin typeface="Times New Roman" pitchFamily="18" charset="0"/>
                  <a:cs typeface="Times New Roman" pitchFamily="18" charset="0"/>
                </a:rPr>
                <a:t>53</a:t>
              </a:r>
              <a:r>
                <a:rPr kumimoji="1" lang="en-US" altLang="ja-JP" sz="2200" dirty="0" smtClean="0">
                  <a:latin typeface="Times New Roman" pitchFamily="18" charset="0"/>
                  <a:cs typeface="Times New Roman" pitchFamily="18" charset="0"/>
                </a:rPr>
                <a:t> erg/s</a:t>
              </a:r>
              <a:endParaRPr kumimoji="1" lang="ja-JP" altLang="en-US" sz="2200" dirty="0">
                <a:latin typeface="Times New Roman" pitchFamily="18" charset="0"/>
                <a:cs typeface="Times New Roman" pitchFamily="18" charset="0"/>
              </a:endParaRPr>
            </a:p>
          </p:txBody>
        </p:sp>
        <p:sp>
          <p:nvSpPr>
            <p:cNvPr id="9" name="テキスト ボックス 8"/>
            <p:cNvSpPr txBox="1"/>
            <p:nvPr/>
          </p:nvSpPr>
          <p:spPr>
            <a:xfrm>
              <a:off x="6372200" y="2566645"/>
              <a:ext cx="2376264" cy="1200573"/>
            </a:xfrm>
            <a:prstGeom prst="rect">
              <a:avLst/>
            </a:prstGeom>
            <a:noFill/>
            <a:ln>
              <a:solidFill>
                <a:schemeClr val="tx1"/>
              </a:solidFill>
            </a:ln>
          </p:spPr>
          <p:txBody>
            <a:bodyPr wrap="square" rtlCol="0">
              <a:spAutoFit/>
            </a:bodyPr>
            <a:lstStyle/>
            <a:p>
              <a:r>
                <a:rPr lang="en-US" altLang="ja-JP" sz="2200" dirty="0" smtClean="0">
                  <a:latin typeface="Calibri" pitchFamily="34" charset="0"/>
                </a:rPr>
                <a:t>Thick torus emits</a:t>
              </a:r>
              <a:r>
                <a:rPr kumimoji="1" lang="en-US" altLang="ja-JP" sz="2200" dirty="0" smtClean="0">
                  <a:latin typeface="Calibri" pitchFamily="34" charset="0"/>
                </a:rPr>
                <a:t> </a:t>
              </a:r>
              <a:r>
                <a:rPr kumimoji="1" lang="en-US" altLang="ja-JP" sz="2200" dirty="0" smtClean="0">
                  <a:latin typeface="Times New Roman" pitchFamily="18" charset="0"/>
                  <a:cs typeface="Times New Roman" pitchFamily="18" charset="0"/>
                </a:rPr>
                <a:t>L ~ 10</a:t>
              </a:r>
              <a:r>
                <a:rPr kumimoji="1" lang="en-US" altLang="ja-JP" sz="2200" baseline="30000" dirty="0" smtClean="0">
                  <a:latin typeface="Times New Roman" pitchFamily="18" charset="0"/>
                  <a:cs typeface="Times New Roman" pitchFamily="18" charset="0"/>
                </a:rPr>
                <a:t>54</a:t>
              </a:r>
              <a:r>
                <a:rPr kumimoji="1" lang="en-US" altLang="ja-JP" sz="2200" dirty="0" smtClean="0">
                  <a:latin typeface="Times New Roman" pitchFamily="18" charset="0"/>
                  <a:cs typeface="Times New Roman" pitchFamily="18" charset="0"/>
                </a:rPr>
                <a:t> erg/s</a:t>
              </a:r>
              <a:r>
                <a:rPr kumimoji="1" lang="en-US" altLang="ja-JP" sz="2200" dirty="0" smtClean="0">
                  <a:latin typeface="Calibri" pitchFamily="34" charset="0"/>
                </a:rPr>
                <a:t>, </a:t>
              </a:r>
              <a:r>
                <a:rPr kumimoji="1" lang="en-US" altLang="ja-JP" sz="2200" u="sng" dirty="0" smtClean="0">
                  <a:latin typeface="Calibri" pitchFamily="34" charset="0"/>
                </a:rPr>
                <a:t>time-variable</a:t>
              </a:r>
              <a:endParaRPr kumimoji="1" lang="ja-JP" altLang="en-US" sz="2200" u="sng" dirty="0">
                <a:latin typeface="Calibri" pitchFamily="34" charset="0"/>
              </a:endParaRPr>
            </a:p>
          </p:txBody>
        </p:sp>
      </p:gr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GW from disk convection</a:t>
            </a:r>
            <a:endParaRPr kumimoji="1" lang="ja-JP" altLang="en-US" dirty="0"/>
          </a:p>
        </p:txBody>
      </p:sp>
      <p:pic>
        <p:nvPicPr>
          <p:cNvPr id="4" name="コンテンツ プレースホルダ 3" descr="ff_disk.bmp"/>
          <p:cNvPicPr>
            <a:picLocks noGrp="1" noChangeAspect="1"/>
          </p:cNvPicPr>
          <p:nvPr>
            <p:ph sz="quarter" idx="1"/>
          </p:nvPr>
        </p:nvPicPr>
        <p:blipFill>
          <a:blip r:embed="rId2" cstate="print"/>
          <a:stretch>
            <a:fillRect/>
          </a:stretch>
        </p:blipFill>
        <p:spPr>
          <a:xfrm>
            <a:off x="4644008" y="3140968"/>
            <a:ext cx="4268293" cy="3128049"/>
          </a:xfrm>
        </p:spPr>
      </p:pic>
      <p:pic>
        <p:nvPicPr>
          <p:cNvPr id="5" name="図 4" descr="gw_disk.bmp"/>
          <p:cNvPicPr>
            <a:picLocks noChangeAspect="1"/>
          </p:cNvPicPr>
          <p:nvPr/>
        </p:nvPicPr>
        <p:blipFill>
          <a:blip r:embed="rId3" cstate="print"/>
          <a:stretch>
            <a:fillRect/>
          </a:stretch>
        </p:blipFill>
        <p:spPr>
          <a:xfrm>
            <a:off x="107504" y="1196752"/>
            <a:ext cx="4378049" cy="310061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Summary</a:t>
            </a:r>
            <a:endParaRPr kumimoji="1" lang="ja-JP" altLang="en-US" dirty="0"/>
          </a:p>
        </p:txBody>
      </p:sp>
      <p:sp>
        <p:nvSpPr>
          <p:cNvPr id="3" name="コンテンツ プレースホルダ 2"/>
          <p:cNvSpPr>
            <a:spLocks noGrp="1"/>
          </p:cNvSpPr>
          <p:nvPr>
            <p:ph sz="quarter" idx="1"/>
          </p:nvPr>
        </p:nvSpPr>
        <p:spPr>
          <a:xfrm>
            <a:off x="457200" y="1219200"/>
            <a:ext cx="8229600" cy="5234136"/>
          </a:xfrm>
        </p:spPr>
        <p:txBody>
          <a:bodyPr>
            <a:normAutofit/>
          </a:bodyPr>
          <a:lstStyle/>
          <a:p>
            <a:r>
              <a:rPr kumimoji="1" lang="en-US" altLang="ja-JP" sz="2500" dirty="0" smtClean="0">
                <a:latin typeface="Calibri" pitchFamily="34" charset="0"/>
              </a:rPr>
              <a:t>The first full GR simulations, incorporating microphysics, of stellar core collapse are performed, adopting various initial models</a:t>
            </a:r>
          </a:p>
          <a:p>
            <a:endParaRPr kumimoji="1" lang="en-US" altLang="ja-JP" sz="400" dirty="0" smtClean="0">
              <a:latin typeface="Calibri" pitchFamily="34" charset="0"/>
            </a:endParaRPr>
          </a:p>
          <a:p>
            <a:r>
              <a:rPr lang="en-US" altLang="ja-JP" sz="2500" b="1" dirty="0" smtClean="0">
                <a:latin typeface="Calibri" pitchFamily="34" charset="0"/>
              </a:rPr>
              <a:t>BH formation process is quite dynamical, accompanying oblique shock, convection, KH instability and outflows</a:t>
            </a:r>
          </a:p>
          <a:p>
            <a:pPr lvl="1"/>
            <a:r>
              <a:rPr lang="en-US" altLang="ja-JP" dirty="0" smtClean="0">
                <a:solidFill>
                  <a:srgbClr val="FF0000"/>
                </a:solidFill>
                <a:latin typeface="Calibri" pitchFamily="34" charset="0"/>
              </a:rPr>
              <a:t>The dynamics is very sensitive to the initial rotational profile which is poorly known</a:t>
            </a:r>
            <a:endParaRPr kumimoji="1" lang="en-US" altLang="ja-JP" dirty="0" smtClean="0">
              <a:solidFill>
                <a:srgbClr val="FF0000"/>
              </a:solidFill>
              <a:latin typeface="Calibri" pitchFamily="34" charset="0"/>
            </a:endParaRPr>
          </a:p>
          <a:p>
            <a:pPr lvl="1"/>
            <a:r>
              <a:rPr kumimoji="1" lang="en-US" altLang="ja-JP" dirty="0" smtClean="0">
                <a:solidFill>
                  <a:srgbClr val="0000FF"/>
                </a:solidFill>
                <a:latin typeface="Calibri" pitchFamily="34" charset="0"/>
              </a:rPr>
              <a:t>Accumulation of material (energy) into the pole region of the central object is a key feature for driving an outflow</a:t>
            </a:r>
          </a:p>
          <a:p>
            <a:pPr lvl="2"/>
            <a:r>
              <a:rPr lang="en-US" altLang="ja-JP" sz="2300" b="1" dirty="0" smtClean="0">
                <a:solidFill>
                  <a:srgbClr val="00863D"/>
                </a:solidFill>
                <a:latin typeface="Calibri" pitchFamily="34" charset="0"/>
              </a:rPr>
              <a:t>Outflows can be driven even when BH is directly formed</a:t>
            </a:r>
          </a:p>
          <a:p>
            <a:pPr lvl="2"/>
            <a:endParaRPr kumimoji="1" lang="en-US" altLang="ja-JP" sz="400" b="1" dirty="0" smtClean="0">
              <a:solidFill>
                <a:srgbClr val="00863D"/>
              </a:solidFill>
              <a:latin typeface="Calibri" pitchFamily="34" charset="0"/>
            </a:endParaRPr>
          </a:p>
          <a:p>
            <a:r>
              <a:rPr kumimoji="1" lang="en-US" altLang="ja-JP" sz="2500" dirty="0" smtClean="0">
                <a:latin typeface="Calibri" pitchFamily="34" charset="0"/>
              </a:rPr>
              <a:t>The resulting system has preferable features for LGRBs</a:t>
            </a:r>
          </a:p>
          <a:p>
            <a:pPr lvl="1"/>
            <a:r>
              <a:rPr lang="en-US" altLang="ja-JP" sz="2200" dirty="0" smtClean="0">
                <a:latin typeface="Calibri" pitchFamily="34" charset="0"/>
              </a:rPr>
              <a:t>Connection between variation in LGRB and variation in dynamics ?</a:t>
            </a:r>
            <a:r>
              <a:rPr kumimoji="1" lang="en-US" altLang="ja-JP" sz="2200" dirty="0" smtClean="0">
                <a:latin typeface="Calibri" pitchFamily="34" charset="0"/>
              </a:rPr>
              <a:t> </a:t>
            </a:r>
            <a:endParaRPr kumimoji="1" lang="ja-JP" altLang="en-US" sz="2200" dirty="0">
              <a:latin typeface="Calibri"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Future studies</a:t>
            </a:r>
            <a:endParaRPr kumimoji="1" lang="ja-JP" altLang="en-US" dirty="0"/>
          </a:p>
        </p:txBody>
      </p:sp>
      <p:sp>
        <p:nvSpPr>
          <p:cNvPr id="3" name="コンテンツ プレースホルダ 2"/>
          <p:cNvSpPr>
            <a:spLocks noGrp="1"/>
          </p:cNvSpPr>
          <p:nvPr>
            <p:ph sz="quarter" idx="1"/>
          </p:nvPr>
        </p:nvSpPr>
        <p:spPr>
          <a:xfrm>
            <a:off x="457200" y="1291208"/>
            <a:ext cx="8229600" cy="5162128"/>
          </a:xfrm>
        </p:spPr>
        <p:txBody>
          <a:bodyPr>
            <a:normAutofit/>
          </a:bodyPr>
          <a:lstStyle/>
          <a:p>
            <a:r>
              <a:rPr kumimoji="1" lang="en-US" altLang="ja-JP" sz="2400" dirty="0" smtClean="0">
                <a:latin typeface="Times New Roman" pitchFamily="18" charset="0"/>
                <a:ea typeface="HGSｺﾞｼｯｸM" pitchFamily="50" charset="-128"/>
                <a:cs typeface="Times New Roman" pitchFamily="18" charset="0"/>
              </a:rPr>
              <a:t>Beyond GR </a:t>
            </a:r>
            <a:r>
              <a:rPr kumimoji="1" lang="en-US" altLang="ja-JP" sz="2400" dirty="0" smtClean="0">
                <a:latin typeface="Times New Roman" pitchFamily="18" charset="0"/>
                <a:ea typeface="HGSｺﾞｼｯｸM" pitchFamily="50" charset="-128"/>
                <a:cs typeface="Times New Roman" pitchFamily="18" charset="0"/>
              </a:rPr>
              <a:t>leakage </a:t>
            </a:r>
            <a:r>
              <a:rPr kumimoji="1" lang="en-US" altLang="ja-JP" sz="2400" dirty="0" smtClean="0">
                <a:latin typeface="Times New Roman" pitchFamily="18" charset="0"/>
                <a:ea typeface="HGSｺﾞｼｯｸM" pitchFamily="50" charset="-128"/>
                <a:cs typeface="Times New Roman" pitchFamily="18" charset="0"/>
              </a:rPr>
              <a:t>scheme :</a:t>
            </a:r>
            <a:r>
              <a:rPr lang="en-US" altLang="ja-JP" sz="2400" dirty="0" smtClean="0">
                <a:latin typeface="Times New Roman" pitchFamily="18" charset="0"/>
                <a:ea typeface="HGSｺﾞｼｯｸM" pitchFamily="50" charset="-128"/>
                <a:cs typeface="Times New Roman" pitchFamily="18" charset="0"/>
              </a:rPr>
              <a:t> GR-Radiation-Hydrodynamics </a:t>
            </a:r>
            <a:r>
              <a:rPr lang="en-US" altLang="ja-JP" sz="2400" dirty="0" smtClean="0">
                <a:latin typeface="Times New Roman" pitchFamily="18" charset="0"/>
                <a:ea typeface="HGSｺﾞｼｯｸM" pitchFamily="50" charset="-128"/>
                <a:cs typeface="Times New Roman" pitchFamily="18" charset="0"/>
              </a:rPr>
              <a:t>based on </a:t>
            </a:r>
            <a:r>
              <a:rPr lang="en-US" altLang="ja-JP" sz="2400" dirty="0" smtClean="0">
                <a:latin typeface="Times New Roman" pitchFamily="18" charset="0"/>
                <a:ea typeface="HGSｺﾞｼｯｸM" pitchFamily="50" charset="-128"/>
                <a:cs typeface="Times New Roman" pitchFamily="18" charset="0"/>
              </a:rPr>
              <a:t>Thorne’s moment formalism</a:t>
            </a:r>
            <a:endParaRPr lang="en-US" altLang="ja-JP" sz="2400" dirty="0" smtClean="0">
              <a:latin typeface="Times New Roman" pitchFamily="18" charset="0"/>
              <a:ea typeface="HGSｺﾞｼｯｸM" pitchFamily="50" charset="-128"/>
              <a:cs typeface="Times New Roman" pitchFamily="18" charset="0"/>
            </a:endParaRPr>
          </a:p>
          <a:p>
            <a:pPr lvl="1"/>
            <a:r>
              <a:rPr lang="en-US" altLang="ja-JP" sz="2100" dirty="0" smtClean="0">
                <a:latin typeface="Times New Roman" pitchFamily="18" charset="0"/>
                <a:ea typeface="HGSｺﾞｼｯｸM" pitchFamily="50" charset="-128"/>
                <a:cs typeface="Times New Roman" pitchFamily="18" charset="0"/>
              </a:rPr>
              <a:t>Formulation</a:t>
            </a:r>
            <a:r>
              <a:rPr kumimoji="1" lang="ja-JP" altLang="en-US" sz="2100" dirty="0" smtClean="0">
                <a:latin typeface="Times New Roman" pitchFamily="18" charset="0"/>
                <a:ea typeface="HGSｺﾞｼｯｸM" pitchFamily="50" charset="-128"/>
                <a:cs typeface="Times New Roman" pitchFamily="18" charset="0"/>
              </a:rPr>
              <a:t>：</a:t>
            </a:r>
            <a:r>
              <a:rPr kumimoji="1" lang="en-US" altLang="ja-JP" sz="2100" dirty="0" smtClean="0">
                <a:latin typeface="Times New Roman" pitchFamily="18" charset="0"/>
                <a:ea typeface="HGSｺﾞｼｯｸM" pitchFamily="50" charset="-128"/>
                <a:cs typeface="Times New Roman" pitchFamily="18" charset="0"/>
              </a:rPr>
              <a:t>Shibata et al. 2011</a:t>
            </a:r>
          </a:p>
          <a:p>
            <a:pPr lvl="1"/>
            <a:r>
              <a:rPr kumimoji="1" lang="en-US" altLang="ja-JP" sz="2100" dirty="0" smtClean="0">
                <a:latin typeface="Times New Roman" pitchFamily="18" charset="0"/>
                <a:ea typeface="HGSｺﾞｼｯｸM" pitchFamily="50" charset="-128"/>
                <a:cs typeface="Times New Roman" pitchFamily="18" charset="0"/>
              </a:rPr>
              <a:t>Simplified BH </a:t>
            </a:r>
            <a:r>
              <a:rPr lang="en-US" altLang="ja-JP" sz="2100" dirty="0" smtClean="0">
                <a:latin typeface="Times New Roman" pitchFamily="18" charset="0"/>
                <a:ea typeface="HGSｺﾞｼｯｸM" pitchFamily="50" charset="-128"/>
                <a:cs typeface="Times New Roman" pitchFamily="18" charset="0"/>
              </a:rPr>
              <a:t>–</a:t>
            </a:r>
            <a:r>
              <a:rPr kumimoji="1" lang="en-US" altLang="ja-JP" sz="2100" dirty="0" smtClean="0">
                <a:latin typeface="Times New Roman" pitchFamily="18" charset="0"/>
                <a:ea typeface="HGSｺﾞｼｯｸM" pitchFamily="50" charset="-128"/>
                <a:cs typeface="Times New Roman" pitchFamily="18" charset="0"/>
              </a:rPr>
              <a:t>Disk GR-</a:t>
            </a:r>
            <a:r>
              <a:rPr kumimoji="1" lang="en-US" altLang="ja-JP" sz="2100" dirty="0" err="1" smtClean="0">
                <a:latin typeface="Times New Roman" pitchFamily="18" charset="0"/>
                <a:ea typeface="HGSｺﾞｼｯｸM" pitchFamily="50" charset="-128"/>
                <a:cs typeface="Times New Roman" pitchFamily="18" charset="0"/>
              </a:rPr>
              <a:t>Rad</a:t>
            </a:r>
            <a:r>
              <a:rPr kumimoji="1" lang="en-US" altLang="ja-JP" sz="2100" dirty="0" smtClean="0">
                <a:latin typeface="Times New Roman" pitchFamily="18" charset="0"/>
                <a:ea typeface="HGSｺﾞｼｯｸM" pitchFamily="50" charset="-128"/>
                <a:cs typeface="Times New Roman" pitchFamily="18" charset="0"/>
              </a:rPr>
              <a:t>-MHD simulation </a:t>
            </a:r>
            <a:r>
              <a:rPr lang="en-US" altLang="ja-JP" sz="2100" dirty="0" smtClean="0">
                <a:latin typeface="Times New Roman" pitchFamily="18" charset="0"/>
                <a:ea typeface="HGSｺﾞｼｯｸM" pitchFamily="50" charset="-128"/>
                <a:cs typeface="Times New Roman" pitchFamily="18" charset="0"/>
              </a:rPr>
              <a:t>: </a:t>
            </a:r>
            <a:r>
              <a:rPr lang="en-US" altLang="ja-JP" sz="2100" dirty="0" smtClean="0">
                <a:latin typeface="Times New Roman" pitchFamily="18" charset="0"/>
                <a:ea typeface="HGSｺﾞｼｯｸM" pitchFamily="50" charset="-128"/>
                <a:cs typeface="Times New Roman" pitchFamily="18" charset="0"/>
              </a:rPr>
              <a:t>SS 2012</a:t>
            </a:r>
            <a:endParaRPr lang="en-US" altLang="ja-JP" sz="2100" dirty="0" smtClean="0">
              <a:latin typeface="Times New Roman" pitchFamily="18" charset="0"/>
              <a:ea typeface="HGSｺﾞｼｯｸM" pitchFamily="50" charset="-128"/>
              <a:cs typeface="Times New Roman" pitchFamily="18" charset="0"/>
            </a:endParaRPr>
          </a:p>
          <a:p>
            <a:pPr lvl="1"/>
            <a:r>
              <a:rPr kumimoji="1" lang="en-US" altLang="ja-JP" sz="2100" dirty="0" smtClean="0">
                <a:latin typeface="Times New Roman" pitchFamily="18" charset="0"/>
                <a:ea typeface="HGSｺﾞｼｯｸM" pitchFamily="50" charset="-128"/>
                <a:cs typeface="Times New Roman" pitchFamily="18" charset="0"/>
              </a:rPr>
              <a:t>Detailed </a:t>
            </a:r>
            <a:r>
              <a:rPr kumimoji="1" lang="en-US" altLang="ja-JP" sz="2100" dirty="0" smtClean="0">
                <a:latin typeface="Times New Roman" pitchFamily="18" charset="0"/>
                <a:ea typeface="HGSｺﾞｼｯｸM" pitchFamily="50" charset="-128"/>
                <a:cs typeface="Times New Roman" pitchFamily="18" charset="0"/>
              </a:rPr>
              <a:t>microphysics ver. </a:t>
            </a:r>
            <a:r>
              <a:rPr lang="en-US" altLang="ja-JP" sz="2100" dirty="0" smtClean="0">
                <a:latin typeface="Times New Roman" pitchFamily="18" charset="0"/>
                <a:ea typeface="HGSｺﾞｼｯｸM" pitchFamily="50" charset="-128"/>
                <a:cs typeface="Times New Roman" pitchFamily="18" charset="0"/>
              </a:rPr>
              <a:t>c</a:t>
            </a:r>
            <a:r>
              <a:rPr kumimoji="1" lang="en-US" altLang="ja-JP" sz="2100" dirty="0" smtClean="0">
                <a:latin typeface="Times New Roman" pitchFamily="18" charset="0"/>
                <a:ea typeface="HGSｺﾞｼｯｸM" pitchFamily="50" charset="-128"/>
                <a:cs typeface="Times New Roman" pitchFamily="18" charset="0"/>
              </a:rPr>
              <a:t>ompleted:  YS+ 2012</a:t>
            </a:r>
            <a:endParaRPr lang="en-US" altLang="ja-JP" sz="1800" dirty="0" smtClean="0">
              <a:latin typeface="Times New Roman" pitchFamily="18" charset="0"/>
              <a:ea typeface="HGSｺﾞｼｯｸM" pitchFamily="50" charset="-128"/>
              <a:cs typeface="Times New Roman" pitchFamily="18" charset="0"/>
            </a:endParaRPr>
          </a:p>
          <a:p>
            <a:r>
              <a:rPr lang="en-US" altLang="ja-JP" sz="2400" dirty="0" smtClean="0">
                <a:latin typeface="Times New Roman" pitchFamily="18" charset="0"/>
                <a:ea typeface="HGSｺﾞｼｯｸM" pitchFamily="50" charset="-128"/>
                <a:cs typeface="Times New Roman" pitchFamily="18" charset="0"/>
              </a:rPr>
              <a:t>3D simulation</a:t>
            </a:r>
          </a:p>
          <a:p>
            <a:pPr lvl="1"/>
            <a:r>
              <a:rPr lang="en-US" altLang="ja-JP" sz="2100" dirty="0" err="1" smtClean="0">
                <a:latin typeface="Times New Roman" pitchFamily="18" charset="0"/>
                <a:cs typeface="Times New Roman" pitchFamily="18" charset="0"/>
              </a:rPr>
              <a:t>Papaloizou</a:t>
            </a:r>
            <a:r>
              <a:rPr lang="en-US" altLang="ja-JP" sz="2100" dirty="0" smtClean="0">
                <a:latin typeface="Times New Roman" pitchFamily="18" charset="0"/>
                <a:cs typeface="Times New Roman" pitchFamily="18" charset="0"/>
              </a:rPr>
              <a:t>-Pringle</a:t>
            </a:r>
            <a:r>
              <a:rPr lang="ja-JP" altLang="en-US" sz="2100" dirty="0" smtClean="0">
                <a:latin typeface="Times New Roman" pitchFamily="18" charset="0"/>
                <a:ea typeface="HGSｺﾞｼｯｸM" pitchFamily="50" charset="-128"/>
                <a:cs typeface="Times New Roman" pitchFamily="18" charset="0"/>
              </a:rPr>
              <a:t> </a:t>
            </a:r>
            <a:r>
              <a:rPr lang="en-US" altLang="ja-JP" sz="2100" dirty="0" smtClean="0">
                <a:latin typeface="Times New Roman" pitchFamily="18" charset="0"/>
                <a:ea typeface="HGSｺﾞｼｯｸM" pitchFamily="50" charset="-128"/>
                <a:cs typeface="Times New Roman" pitchFamily="18" charset="0"/>
              </a:rPr>
              <a:t>instability</a:t>
            </a:r>
            <a:r>
              <a:rPr kumimoji="1" lang="ja-JP" altLang="en-US" sz="2100" dirty="0" smtClean="0">
                <a:latin typeface="Times New Roman" pitchFamily="18" charset="0"/>
                <a:ea typeface="HGSｺﾞｼｯｸM" pitchFamily="50" charset="-128"/>
                <a:cs typeface="Times New Roman" pitchFamily="18" charset="0"/>
              </a:rPr>
              <a:t> </a:t>
            </a:r>
            <a:r>
              <a:rPr kumimoji="1" lang="en-US" altLang="ja-JP" sz="2100" dirty="0" smtClean="0">
                <a:latin typeface="Times New Roman" pitchFamily="18" charset="0"/>
                <a:ea typeface="HGSｺﾞｼｯｸM" pitchFamily="50" charset="-128"/>
                <a:cs typeface="Times New Roman" pitchFamily="18" charset="0"/>
              </a:rPr>
              <a:t>of the Disk</a:t>
            </a:r>
            <a:r>
              <a:rPr kumimoji="1" lang="ja-JP" altLang="en-US" sz="2100" dirty="0" smtClean="0">
                <a:latin typeface="Times New Roman" pitchFamily="18" charset="0"/>
                <a:ea typeface="HGSｺﾞｼｯｸM" pitchFamily="50" charset="-128"/>
                <a:cs typeface="Times New Roman" pitchFamily="18" charset="0"/>
              </a:rPr>
              <a:t> </a:t>
            </a:r>
            <a:r>
              <a:rPr kumimoji="1" lang="en-US" altLang="ja-JP" sz="2100" dirty="0" smtClean="0">
                <a:latin typeface="Times New Roman" pitchFamily="18" charset="0"/>
                <a:ea typeface="HGSｺﾞｼｯｸM" pitchFamily="50" charset="-128"/>
                <a:cs typeface="Times New Roman" pitchFamily="18" charset="0"/>
              </a:rPr>
              <a:t>(</a:t>
            </a:r>
            <a:r>
              <a:rPr kumimoji="1" lang="en-US" altLang="ja-JP" sz="2100" dirty="0" err="1" smtClean="0">
                <a:latin typeface="Times New Roman" pitchFamily="18" charset="0"/>
                <a:ea typeface="HGSｺﾞｼｯｸM" pitchFamily="50" charset="-128"/>
                <a:cs typeface="Times New Roman" pitchFamily="18" charset="0"/>
              </a:rPr>
              <a:t>Kiuchi</a:t>
            </a:r>
            <a:r>
              <a:rPr kumimoji="1" lang="en-US" altLang="ja-JP" sz="2100" dirty="0" smtClean="0">
                <a:latin typeface="Times New Roman" pitchFamily="18" charset="0"/>
                <a:ea typeface="HGSｺﾞｼｯｸM" pitchFamily="50" charset="-128"/>
                <a:cs typeface="Times New Roman" pitchFamily="18" charset="0"/>
              </a:rPr>
              <a:t> </a:t>
            </a:r>
            <a:r>
              <a:rPr kumimoji="1" lang="en-US" altLang="ja-JP" sz="2100" dirty="0" smtClean="0">
                <a:latin typeface="Times New Roman" pitchFamily="18" charset="0"/>
                <a:ea typeface="HGSｺﾞｼｯｸM" pitchFamily="50" charset="-128"/>
                <a:cs typeface="Times New Roman" pitchFamily="18" charset="0"/>
              </a:rPr>
              <a:t>et al. </a:t>
            </a:r>
            <a:r>
              <a:rPr kumimoji="1" lang="en-US" altLang="ja-JP" sz="2100" dirty="0" smtClean="0">
                <a:latin typeface="Times New Roman" pitchFamily="18" charset="0"/>
                <a:ea typeface="HGSｺﾞｼｯｸM" pitchFamily="50" charset="-128"/>
                <a:cs typeface="Times New Roman" pitchFamily="18" charset="0"/>
              </a:rPr>
              <a:t>2011)</a:t>
            </a:r>
            <a:endParaRPr kumimoji="1" lang="en-US" altLang="ja-JP" sz="2100" dirty="0" smtClean="0">
              <a:latin typeface="Times New Roman" pitchFamily="18" charset="0"/>
              <a:ea typeface="HGSｺﾞｼｯｸM" pitchFamily="50" charset="-128"/>
              <a:cs typeface="Times New Roman" pitchFamily="18" charset="0"/>
            </a:endParaRPr>
          </a:p>
          <a:p>
            <a:pPr lvl="1"/>
            <a:r>
              <a:rPr lang="en-US" altLang="ja-JP" sz="2100" dirty="0" smtClean="0">
                <a:latin typeface="Times New Roman" pitchFamily="18" charset="0"/>
                <a:ea typeface="HGSｺﾞｼｯｸM" pitchFamily="50" charset="-128"/>
                <a:cs typeface="Times New Roman" pitchFamily="18" charset="0"/>
              </a:rPr>
              <a:t>Torus-Shaped shock </a:t>
            </a:r>
            <a:r>
              <a:rPr lang="en-US" altLang="ja-JP" sz="2100" dirty="0" smtClean="0">
                <a:latin typeface="Times New Roman" pitchFamily="18" charset="0"/>
                <a:ea typeface="HGSｺﾞｼｯｸM" pitchFamily="50" charset="-128"/>
                <a:cs typeface="Times New Roman" pitchFamily="18" charset="0"/>
              </a:rPr>
              <a:t>SASI </a:t>
            </a:r>
            <a:r>
              <a:rPr lang="en-US" altLang="ja-JP" sz="2100" dirty="0" smtClean="0">
                <a:latin typeface="Times New Roman" pitchFamily="18" charset="0"/>
                <a:ea typeface="HGSｺﾞｼｯｸM" pitchFamily="50" charset="-128"/>
                <a:cs typeface="Times New Roman" pitchFamily="18" charset="0"/>
              </a:rPr>
              <a:t>+ heating</a:t>
            </a:r>
            <a:endParaRPr kumimoji="1" lang="en-US" altLang="ja-JP" sz="2100" dirty="0" smtClean="0">
              <a:latin typeface="Times New Roman" pitchFamily="18" charset="0"/>
              <a:ea typeface="HGSｺﾞｼｯｸM" pitchFamily="50" charset="-128"/>
              <a:cs typeface="Times New Roman" pitchFamily="18" charset="0"/>
            </a:endParaRPr>
          </a:p>
          <a:p>
            <a:r>
              <a:rPr kumimoji="1" lang="en-US" altLang="ja-JP" sz="2400" dirty="0" smtClean="0">
                <a:latin typeface="Times New Roman" pitchFamily="18" charset="0"/>
                <a:ea typeface="HGSｺﾞｼｯｸM" pitchFamily="50" charset="-128"/>
                <a:cs typeface="Times New Roman" pitchFamily="18" charset="0"/>
              </a:rPr>
              <a:t>Convection</a:t>
            </a:r>
            <a:r>
              <a:rPr lang="ja-JP" altLang="en-US" sz="2400" dirty="0" smtClean="0">
                <a:latin typeface="Times New Roman" pitchFamily="18" charset="0"/>
                <a:ea typeface="HGSｺﾞｼｯｸM" pitchFamily="50" charset="-128"/>
                <a:cs typeface="Times New Roman" pitchFamily="18" charset="0"/>
              </a:rPr>
              <a:t> </a:t>
            </a:r>
            <a:r>
              <a:rPr lang="en-US" altLang="ja-JP" sz="2400" dirty="0" err="1" smtClean="0">
                <a:latin typeface="Times New Roman" pitchFamily="18" charset="0"/>
                <a:ea typeface="HGSｺﾞｼｯｸM" pitchFamily="50" charset="-128"/>
                <a:cs typeface="Times New Roman" pitchFamily="18" charset="0"/>
              </a:rPr>
              <a:t>vs</a:t>
            </a:r>
            <a:r>
              <a:rPr lang="ja-JP" altLang="en-US" sz="2400" dirty="0" smtClean="0">
                <a:latin typeface="Times New Roman" pitchFamily="18" charset="0"/>
                <a:ea typeface="HGSｺﾞｼｯｸM" pitchFamily="50" charset="-128"/>
                <a:cs typeface="Times New Roman" pitchFamily="18" charset="0"/>
              </a:rPr>
              <a:t> </a:t>
            </a:r>
            <a:r>
              <a:rPr lang="en-US" altLang="ja-JP" sz="2400" dirty="0" smtClean="0">
                <a:latin typeface="Times New Roman" pitchFamily="18" charset="0"/>
                <a:ea typeface="HGSｺﾞｼｯｸM" pitchFamily="50" charset="-128"/>
                <a:cs typeface="Times New Roman" pitchFamily="18" charset="0"/>
              </a:rPr>
              <a:t>MHD processes (e.g. MRI)</a:t>
            </a:r>
            <a:r>
              <a:rPr lang="ja-JP" altLang="en-US" sz="2400" dirty="0" smtClean="0">
                <a:latin typeface="Times New Roman" pitchFamily="18" charset="0"/>
                <a:ea typeface="HGSｺﾞｼｯｸM" pitchFamily="50" charset="-128"/>
                <a:cs typeface="Times New Roman" pitchFamily="18" charset="0"/>
              </a:rPr>
              <a:t> </a:t>
            </a:r>
            <a:endParaRPr kumimoji="1" lang="en-US" altLang="ja-JP" sz="2100" dirty="0" smtClean="0">
              <a:latin typeface="Times New Roman" pitchFamily="18" charset="0"/>
              <a:ea typeface="HGSｺﾞｼｯｸM" pitchFamily="50" charset="-128"/>
              <a:cs typeface="Times New Roman" pitchFamily="18" charset="0"/>
            </a:endParaRPr>
          </a:p>
          <a:p>
            <a:pPr lvl="1"/>
            <a:r>
              <a:rPr kumimoji="1" lang="en-US" altLang="ja-JP" sz="2100" dirty="0" smtClean="0">
                <a:latin typeface="Times New Roman" pitchFamily="18" charset="0"/>
                <a:ea typeface="HGSｺﾞｼｯｸM" pitchFamily="50" charset="-128"/>
                <a:cs typeface="Times New Roman" pitchFamily="18" charset="0"/>
              </a:rPr>
              <a:t>GR-leakage+-MHD</a:t>
            </a:r>
          </a:p>
          <a:p>
            <a:pPr lvl="1"/>
            <a:r>
              <a:rPr lang="en-US" altLang="ja-JP" sz="2100" dirty="0" smtClean="0">
                <a:latin typeface="Times New Roman" pitchFamily="18" charset="0"/>
                <a:ea typeface="HGSｺﾞｼｯｸM" pitchFamily="50" charset="-128"/>
                <a:cs typeface="Times New Roman" pitchFamily="18" charset="0"/>
              </a:rPr>
              <a:t>Same method as in Kuroda+ 2012</a:t>
            </a:r>
            <a:endParaRPr kumimoji="1" lang="en-US" altLang="ja-JP" sz="2100" dirty="0" smtClean="0">
              <a:latin typeface="Times New Roman" pitchFamily="18" charset="0"/>
              <a:ea typeface="HGSｺﾞｼｯｸM" pitchFamily="50" charset="-128"/>
              <a:cs typeface="Times New Roman" pitchFamily="18"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Going Further: GR-</a:t>
            </a:r>
            <a:r>
              <a:rPr kumimoji="1" lang="en-US" altLang="ja-JP" dirty="0" err="1" smtClean="0"/>
              <a:t>RadiationHydro</a:t>
            </a:r>
            <a:endParaRPr kumimoji="1" lang="ja-JP" altLang="en-US" dirty="0"/>
          </a:p>
        </p:txBody>
      </p:sp>
      <p:grpSp>
        <p:nvGrpSpPr>
          <p:cNvPr id="11" name="グループ化 10"/>
          <p:cNvGrpSpPr/>
          <p:nvPr/>
        </p:nvGrpSpPr>
        <p:grpSpPr>
          <a:xfrm>
            <a:off x="107504" y="3284984"/>
            <a:ext cx="5328592" cy="3384376"/>
            <a:chOff x="35496" y="1628800"/>
            <a:chExt cx="5112568" cy="3384376"/>
          </a:xfrm>
        </p:grpSpPr>
        <p:pic>
          <p:nvPicPr>
            <p:cNvPr id="5" name="図 4" descr="rho_rad1.bmp"/>
            <p:cNvPicPr>
              <a:picLocks/>
            </p:cNvPicPr>
            <p:nvPr/>
          </p:nvPicPr>
          <p:blipFill>
            <a:blip r:embed="rId2" cstate="print"/>
            <a:stretch>
              <a:fillRect/>
            </a:stretch>
          </p:blipFill>
          <p:spPr>
            <a:xfrm>
              <a:off x="2556064" y="1628800"/>
              <a:ext cx="2592000" cy="1764000"/>
            </a:xfrm>
            <a:prstGeom prst="rect">
              <a:avLst/>
            </a:prstGeom>
          </p:spPr>
        </p:pic>
        <p:pic>
          <p:nvPicPr>
            <p:cNvPr id="7" name="図 6" descr="Ye_rad1.bmp"/>
            <p:cNvPicPr>
              <a:picLocks/>
            </p:cNvPicPr>
            <p:nvPr/>
          </p:nvPicPr>
          <p:blipFill>
            <a:blip r:embed="rId3" cstate="print"/>
            <a:stretch>
              <a:fillRect/>
            </a:stretch>
          </p:blipFill>
          <p:spPr>
            <a:xfrm>
              <a:off x="2628064" y="3249176"/>
              <a:ext cx="2520000" cy="1764000"/>
            </a:xfrm>
            <a:prstGeom prst="rect">
              <a:avLst/>
            </a:prstGeom>
          </p:spPr>
        </p:pic>
        <p:pic>
          <p:nvPicPr>
            <p:cNvPr id="8" name="図 7" descr="Vr_rad1.bmp"/>
            <p:cNvPicPr>
              <a:picLocks/>
            </p:cNvPicPr>
            <p:nvPr/>
          </p:nvPicPr>
          <p:blipFill>
            <a:blip r:embed="rId4" cstate="print"/>
            <a:stretch>
              <a:fillRect/>
            </a:stretch>
          </p:blipFill>
          <p:spPr>
            <a:xfrm>
              <a:off x="35496" y="1628800"/>
              <a:ext cx="2520000" cy="1764000"/>
            </a:xfrm>
            <a:prstGeom prst="rect">
              <a:avLst/>
            </a:prstGeom>
          </p:spPr>
        </p:pic>
        <p:pic>
          <p:nvPicPr>
            <p:cNvPr id="6" name="図 5" descr="S_rad1.bmp"/>
            <p:cNvPicPr>
              <a:picLocks/>
            </p:cNvPicPr>
            <p:nvPr/>
          </p:nvPicPr>
          <p:blipFill>
            <a:blip r:embed="rId5" cstate="print"/>
            <a:stretch>
              <a:fillRect/>
            </a:stretch>
          </p:blipFill>
          <p:spPr>
            <a:xfrm>
              <a:off x="107504" y="3249176"/>
              <a:ext cx="2430000" cy="1764000"/>
            </a:xfrm>
            <a:prstGeom prst="rect">
              <a:avLst/>
            </a:prstGeom>
          </p:spPr>
        </p:pic>
      </p:grpSp>
      <p:pic>
        <p:nvPicPr>
          <p:cNvPr id="644098" name="Picture 2"/>
          <p:cNvPicPr>
            <a:picLocks noChangeAspect="1" noChangeArrowheads="1"/>
          </p:cNvPicPr>
          <p:nvPr/>
        </p:nvPicPr>
        <p:blipFill>
          <a:blip r:embed="rId6" cstate="print"/>
          <a:srcRect/>
          <a:stretch>
            <a:fillRect/>
          </a:stretch>
        </p:blipFill>
        <p:spPr bwMode="auto">
          <a:xfrm>
            <a:off x="4569156" y="1196752"/>
            <a:ext cx="4539348" cy="3066610"/>
          </a:xfrm>
          <a:prstGeom prst="rect">
            <a:avLst/>
          </a:prstGeom>
          <a:noFill/>
          <a:ln w="9525">
            <a:noFill/>
            <a:miter lim="800000"/>
            <a:headEnd/>
            <a:tailEnd/>
          </a:ln>
        </p:spPr>
      </p:pic>
      <p:sp>
        <p:nvSpPr>
          <p:cNvPr id="9" name="テキスト ボックス 8"/>
          <p:cNvSpPr txBox="1"/>
          <p:nvPr/>
        </p:nvSpPr>
        <p:spPr>
          <a:xfrm>
            <a:off x="6660232" y="4413012"/>
            <a:ext cx="2376264" cy="600164"/>
          </a:xfrm>
          <a:prstGeom prst="rect">
            <a:avLst/>
          </a:prstGeom>
          <a:noFill/>
        </p:spPr>
        <p:txBody>
          <a:bodyPr wrap="square" rtlCol="0">
            <a:spAutoFit/>
          </a:bodyPr>
          <a:lstStyle/>
          <a:p>
            <a:r>
              <a:rPr kumimoji="1" lang="en-US" altLang="ja-JP" sz="1650" b="1" dirty="0" smtClean="0">
                <a:latin typeface="Times New Roman" pitchFamily="18" charset="0"/>
                <a:cs typeface="Times New Roman" pitchFamily="18" charset="0"/>
              </a:rPr>
              <a:t>1D GR Boltzmann</a:t>
            </a:r>
          </a:p>
          <a:p>
            <a:r>
              <a:rPr kumimoji="1" lang="en-US" altLang="ja-JP" sz="1650" b="1" dirty="0" err="1" smtClean="0">
                <a:latin typeface="Times New Roman" pitchFamily="18" charset="0"/>
                <a:cs typeface="Times New Roman" pitchFamily="18" charset="0"/>
              </a:rPr>
              <a:t>Liebendoerfer</a:t>
            </a:r>
            <a:r>
              <a:rPr lang="en-US" altLang="ja-JP" sz="1650" b="1" dirty="0" smtClean="0">
                <a:latin typeface="Times New Roman" pitchFamily="18" charset="0"/>
                <a:cs typeface="Times New Roman" pitchFamily="18" charset="0"/>
              </a:rPr>
              <a:t>+ 2001</a:t>
            </a:r>
            <a:endParaRPr kumimoji="1" lang="ja-JP" altLang="en-US" sz="1650" b="1" dirty="0" smtClean="0">
              <a:latin typeface="Times New Roman" pitchFamily="18" charset="0"/>
              <a:cs typeface="Times New Roman" pitchFamily="18" charset="0"/>
            </a:endParaRPr>
          </a:p>
        </p:txBody>
      </p:sp>
      <p:sp>
        <p:nvSpPr>
          <p:cNvPr id="10" name="テキスト ボックス 9"/>
          <p:cNvSpPr txBox="1"/>
          <p:nvPr/>
        </p:nvSpPr>
        <p:spPr>
          <a:xfrm>
            <a:off x="35496" y="2612812"/>
            <a:ext cx="4392488" cy="600164"/>
          </a:xfrm>
          <a:prstGeom prst="rect">
            <a:avLst/>
          </a:prstGeom>
          <a:noFill/>
        </p:spPr>
        <p:txBody>
          <a:bodyPr wrap="square" rtlCol="0">
            <a:spAutoFit/>
          </a:bodyPr>
          <a:lstStyle/>
          <a:p>
            <a:r>
              <a:rPr lang="en-US" altLang="ja-JP" sz="1650" b="1" dirty="0" smtClean="0">
                <a:latin typeface="Times New Roman" pitchFamily="18" charset="0"/>
                <a:cs typeface="Times New Roman" pitchFamily="18" charset="0"/>
              </a:rPr>
              <a:t>F</a:t>
            </a:r>
            <a:r>
              <a:rPr lang="en-US" altLang="ja-JP" sz="1650" b="1" dirty="0" smtClean="0">
                <a:latin typeface="Times New Roman" pitchFamily="18" charset="0"/>
                <a:cs typeface="Times New Roman" pitchFamily="18" charset="0"/>
              </a:rPr>
              <a:t>ull GR </a:t>
            </a:r>
            <a:r>
              <a:rPr lang="en-US" altLang="ja-JP" sz="1650" b="1" dirty="0" err="1" smtClean="0">
                <a:latin typeface="Times New Roman" pitchFamily="18" charset="0"/>
                <a:cs typeface="Times New Roman" pitchFamily="18" charset="0"/>
              </a:rPr>
              <a:t>RadHydro</a:t>
            </a:r>
            <a:r>
              <a:rPr lang="en-US" altLang="ja-JP" sz="1650" b="1" dirty="0" smtClean="0">
                <a:latin typeface="Times New Roman" pitchFamily="18" charset="0"/>
                <a:cs typeface="Times New Roman" pitchFamily="18" charset="0"/>
              </a:rPr>
              <a:t> based on Moment method</a:t>
            </a:r>
            <a:endParaRPr kumimoji="1" lang="en-US" altLang="ja-JP" sz="1650" b="1" dirty="0" smtClean="0">
              <a:latin typeface="Times New Roman" pitchFamily="18" charset="0"/>
              <a:cs typeface="Times New Roman" pitchFamily="18" charset="0"/>
            </a:endParaRPr>
          </a:p>
          <a:p>
            <a:r>
              <a:rPr lang="en-US" altLang="ja-JP" sz="1650" b="1" dirty="0" err="1" smtClean="0">
                <a:latin typeface="Times New Roman" pitchFamily="18" charset="0"/>
                <a:cs typeface="Times New Roman" pitchFamily="18" charset="0"/>
              </a:rPr>
              <a:t>Sekiguchi</a:t>
            </a:r>
            <a:r>
              <a:rPr lang="en-US" altLang="ja-JP" sz="1650" b="1" dirty="0" smtClean="0">
                <a:latin typeface="Times New Roman" pitchFamily="18" charset="0"/>
                <a:cs typeface="Times New Roman" pitchFamily="18" charset="0"/>
              </a:rPr>
              <a:t>+ 2012 in prep.</a:t>
            </a:r>
            <a:endParaRPr kumimoji="1" lang="ja-JP" altLang="en-US" sz="1650" b="1" dirty="0" smtClean="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More realistic rotational profile</a:t>
            </a:r>
            <a:endParaRPr kumimoji="1" lang="ja-JP" altLang="en-US" dirty="0"/>
          </a:p>
        </p:txBody>
      </p:sp>
      <p:sp>
        <p:nvSpPr>
          <p:cNvPr id="3" name="コンテンツ プレースホルダ 2"/>
          <p:cNvSpPr>
            <a:spLocks noGrp="1"/>
          </p:cNvSpPr>
          <p:nvPr>
            <p:ph sz="quarter" idx="1"/>
          </p:nvPr>
        </p:nvSpPr>
        <p:spPr>
          <a:xfrm>
            <a:off x="457200" y="1219200"/>
            <a:ext cx="8435280" cy="4937760"/>
          </a:xfrm>
        </p:spPr>
        <p:txBody>
          <a:bodyPr/>
          <a:lstStyle/>
          <a:p>
            <a:r>
              <a:rPr kumimoji="1" lang="en-US" altLang="ja-JP" dirty="0" smtClean="0">
                <a:latin typeface="Calibri" pitchFamily="34" charset="0"/>
              </a:rPr>
              <a:t>Relation between GRB time profile and rotational profile ?</a:t>
            </a:r>
            <a:endParaRPr kumimoji="1" lang="ja-JP" altLang="en-US" dirty="0">
              <a:latin typeface="Calibri" pitchFamily="34" charset="0"/>
            </a:endParaRPr>
          </a:p>
        </p:txBody>
      </p:sp>
      <p:pic>
        <p:nvPicPr>
          <p:cNvPr id="4" name="Picture 2"/>
          <p:cNvPicPr>
            <a:picLocks noChangeAspect="1" noChangeArrowheads="1"/>
          </p:cNvPicPr>
          <p:nvPr/>
        </p:nvPicPr>
        <p:blipFill>
          <a:blip r:embed="rId2" cstate="print"/>
          <a:srcRect/>
          <a:stretch>
            <a:fillRect/>
          </a:stretch>
        </p:blipFill>
        <p:spPr bwMode="auto">
          <a:xfrm>
            <a:off x="3671490" y="2996952"/>
            <a:ext cx="5365006" cy="3744416"/>
          </a:xfrm>
          <a:prstGeom prst="rect">
            <a:avLst/>
          </a:prstGeom>
          <a:noFill/>
          <a:ln w="9525">
            <a:solidFill>
              <a:schemeClr val="tx1"/>
            </a:solidFill>
            <a:miter lim="800000"/>
            <a:headEnd/>
            <a:tailEnd/>
          </a:ln>
        </p:spPr>
      </p:pic>
      <p:pic>
        <p:nvPicPr>
          <p:cNvPr id="6" name="Picture 14"/>
          <p:cNvPicPr>
            <a:picLocks noChangeAspect="1" noChangeArrowheads="1"/>
          </p:cNvPicPr>
          <p:nvPr/>
        </p:nvPicPr>
        <p:blipFill>
          <a:blip r:embed="rId3" cstate="print"/>
          <a:srcRect/>
          <a:stretch>
            <a:fillRect/>
          </a:stretch>
        </p:blipFill>
        <p:spPr bwMode="auto">
          <a:xfrm>
            <a:off x="149938" y="1700808"/>
            <a:ext cx="3557966" cy="2974188"/>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Binary neutron star mergers</a:t>
            </a:r>
            <a:endParaRPr kumimoji="1" lang="ja-JP" altLang="en-US" dirty="0"/>
          </a:p>
        </p:txBody>
      </p:sp>
      <p:sp>
        <p:nvSpPr>
          <p:cNvPr id="3" name="コンテンツ プレースホルダ 2"/>
          <p:cNvSpPr>
            <a:spLocks noGrp="1"/>
          </p:cNvSpPr>
          <p:nvPr>
            <p:ph sz="quarter" idx="1"/>
          </p:nvPr>
        </p:nvSpPr>
        <p:spPr/>
        <p:txBody>
          <a:bodyPr/>
          <a:lstStyle/>
          <a:p>
            <a:r>
              <a:rPr lang="en-US" altLang="ja-JP" dirty="0" smtClean="0">
                <a:latin typeface="Garamond" pitchFamily="18" charset="0"/>
              </a:rPr>
              <a:t>Providing fluid background necessary to compute r-process in BNS merger (semi-quantitative study)</a:t>
            </a:r>
          </a:p>
          <a:p>
            <a:pPr lvl="1"/>
            <a:r>
              <a:rPr kumimoji="1" lang="en-US" altLang="ja-JP" dirty="0" err="1" smtClean="0">
                <a:latin typeface="Garamond" pitchFamily="18" charset="0"/>
              </a:rPr>
              <a:t>Sekiguchi</a:t>
            </a:r>
            <a:r>
              <a:rPr kumimoji="1" lang="en-US" altLang="ja-JP" dirty="0" smtClean="0">
                <a:latin typeface="Garamond" pitchFamily="18" charset="0"/>
              </a:rPr>
              <a:t> et al. 2011a, 2011b (Simulations in Leakage scheme)</a:t>
            </a:r>
            <a:endParaRPr kumimoji="1" lang="ja-JP" altLang="en-US" dirty="0">
              <a:latin typeface="Garamond" pitchFamily="18" charset="0"/>
            </a:endParaRPr>
          </a:p>
        </p:txBody>
      </p:sp>
      <p:pic>
        <p:nvPicPr>
          <p:cNvPr id="4" name="Picture 2" descr="C:\Users\sekig\Documents\Animations\BNS_MicroPhys\H135_D_xy.gif"/>
          <p:cNvPicPr>
            <a:picLocks noChangeAspect="1" noChangeArrowheads="1" noCrop="1"/>
          </p:cNvPicPr>
          <p:nvPr/>
        </p:nvPicPr>
        <p:blipFill>
          <a:blip r:embed="rId2" cstate="print"/>
          <a:srcRect/>
          <a:stretch>
            <a:fillRect/>
          </a:stretch>
        </p:blipFill>
        <p:spPr bwMode="auto">
          <a:xfrm>
            <a:off x="-1044624" y="2601416"/>
            <a:ext cx="6096000" cy="4572000"/>
          </a:xfrm>
          <a:prstGeom prst="rect">
            <a:avLst/>
          </a:prstGeom>
          <a:noFill/>
        </p:spPr>
      </p:pic>
      <p:pic>
        <p:nvPicPr>
          <p:cNvPr id="5" name="Picture 3" descr="C:\Users\sekig\Documents\Animations\BNS_MicroPhys\H135_T_xy.gif"/>
          <p:cNvPicPr>
            <a:picLocks noChangeAspect="1" noChangeArrowheads="1" noCrop="1"/>
          </p:cNvPicPr>
          <p:nvPr/>
        </p:nvPicPr>
        <p:blipFill>
          <a:blip r:embed="rId3" cstate="print"/>
          <a:srcRect/>
          <a:stretch>
            <a:fillRect/>
          </a:stretch>
        </p:blipFill>
        <p:spPr bwMode="auto">
          <a:xfrm>
            <a:off x="3995936" y="2601416"/>
            <a:ext cx="6096000" cy="4572000"/>
          </a:xfrm>
          <a:prstGeom prst="rect">
            <a:avLst/>
          </a:prstGeom>
          <a:noFill/>
        </p:spPr>
      </p:pic>
      <p:sp>
        <p:nvSpPr>
          <p:cNvPr id="6" name="テキスト ボックス 5"/>
          <p:cNvSpPr txBox="1"/>
          <p:nvPr/>
        </p:nvSpPr>
        <p:spPr>
          <a:xfrm>
            <a:off x="539552" y="3429000"/>
            <a:ext cx="3024336" cy="369332"/>
          </a:xfrm>
          <a:prstGeom prst="rect">
            <a:avLst/>
          </a:prstGeom>
          <a:noFill/>
        </p:spPr>
        <p:txBody>
          <a:bodyPr wrap="square" rtlCol="0">
            <a:spAutoFit/>
          </a:bodyPr>
          <a:lstStyle/>
          <a:p>
            <a:pPr algn="ctr"/>
            <a:r>
              <a:rPr lang="en-US" altLang="ja-JP" b="1" dirty="0" smtClean="0">
                <a:solidFill>
                  <a:schemeClr val="bg1"/>
                </a:solidFill>
                <a:latin typeface="Times New Roman" pitchFamily="18" charset="0"/>
                <a:cs typeface="Times New Roman" pitchFamily="18" charset="0"/>
              </a:rPr>
              <a:t>Density</a:t>
            </a:r>
            <a:r>
              <a:rPr lang="ja-JP" altLang="en-US" b="1" dirty="0" smtClean="0">
                <a:solidFill>
                  <a:schemeClr val="bg1"/>
                </a:solidFill>
                <a:latin typeface="Times New Roman" pitchFamily="18" charset="0"/>
                <a:cs typeface="Times New Roman" pitchFamily="18" charset="0"/>
              </a:rPr>
              <a:t> </a:t>
            </a:r>
            <a:r>
              <a:rPr lang="en-US" altLang="ja-JP" b="1" dirty="0" smtClean="0">
                <a:solidFill>
                  <a:schemeClr val="bg1"/>
                </a:solidFill>
                <a:latin typeface="Times New Roman" pitchFamily="18" charset="0"/>
                <a:cs typeface="Times New Roman" pitchFamily="18" charset="0"/>
              </a:rPr>
              <a:t>[ log</a:t>
            </a:r>
            <a:r>
              <a:rPr lang="en-US" altLang="ja-JP" b="1" baseline="-14000" dirty="0" smtClean="0">
                <a:solidFill>
                  <a:schemeClr val="bg1"/>
                </a:solidFill>
                <a:latin typeface="Times New Roman" pitchFamily="18" charset="0"/>
                <a:cs typeface="Times New Roman" pitchFamily="18" charset="0"/>
              </a:rPr>
              <a:t>10</a:t>
            </a:r>
            <a:r>
              <a:rPr lang="en-US" altLang="ja-JP" b="1" dirty="0" smtClean="0">
                <a:solidFill>
                  <a:schemeClr val="bg1"/>
                </a:solidFill>
                <a:latin typeface="Times New Roman" pitchFamily="18" charset="0"/>
                <a:cs typeface="Times New Roman" pitchFamily="18" charset="0"/>
              </a:rPr>
              <a:t> g/cc] </a:t>
            </a:r>
            <a:endParaRPr kumimoji="1" lang="ja-JP" altLang="en-US" b="1" dirty="0">
              <a:solidFill>
                <a:schemeClr val="bg1"/>
              </a:solidFill>
              <a:latin typeface="Times New Roman" pitchFamily="18" charset="0"/>
              <a:cs typeface="Times New Roman" pitchFamily="18" charset="0"/>
            </a:endParaRPr>
          </a:p>
        </p:txBody>
      </p:sp>
      <p:sp>
        <p:nvSpPr>
          <p:cNvPr id="7" name="テキスト ボックス 6"/>
          <p:cNvSpPr txBox="1"/>
          <p:nvPr/>
        </p:nvSpPr>
        <p:spPr>
          <a:xfrm>
            <a:off x="5580112" y="3419708"/>
            <a:ext cx="3024336" cy="369332"/>
          </a:xfrm>
          <a:prstGeom prst="rect">
            <a:avLst/>
          </a:prstGeom>
          <a:noFill/>
        </p:spPr>
        <p:txBody>
          <a:bodyPr wrap="square" rtlCol="0">
            <a:spAutoFit/>
          </a:bodyPr>
          <a:lstStyle/>
          <a:p>
            <a:pPr algn="ctr"/>
            <a:r>
              <a:rPr lang="en-US" altLang="ja-JP" b="1" dirty="0" smtClean="0">
                <a:solidFill>
                  <a:schemeClr val="bg1"/>
                </a:solidFill>
                <a:latin typeface="Times New Roman" pitchFamily="18" charset="0"/>
                <a:cs typeface="Times New Roman" pitchFamily="18" charset="0"/>
              </a:rPr>
              <a:t>Temperature</a:t>
            </a:r>
            <a:r>
              <a:rPr lang="ja-JP" altLang="en-US" b="1" dirty="0" smtClean="0">
                <a:solidFill>
                  <a:schemeClr val="bg1"/>
                </a:solidFill>
                <a:latin typeface="Times New Roman" pitchFamily="18" charset="0"/>
                <a:cs typeface="Times New Roman" pitchFamily="18" charset="0"/>
              </a:rPr>
              <a:t> </a:t>
            </a:r>
            <a:r>
              <a:rPr lang="en-US" altLang="ja-JP" b="1" dirty="0" smtClean="0">
                <a:solidFill>
                  <a:schemeClr val="bg1"/>
                </a:solidFill>
                <a:latin typeface="Times New Roman" pitchFamily="18" charset="0"/>
                <a:cs typeface="Times New Roman" pitchFamily="18" charset="0"/>
              </a:rPr>
              <a:t>[ </a:t>
            </a:r>
            <a:r>
              <a:rPr lang="en-US" altLang="ja-JP" b="1" dirty="0" err="1" smtClean="0">
                <a:solidFill>
                  <a:schemeClr val="bg1"/>
                </a:solidFill>
                <a:latin typeface="Times New Roman" pitchFamily="18" charset="0"/>
                <a:cs typeface="Times New Roman" pitchFamily="18" charset="0"/>
              </a:rPr>
              <a:t>MeV</a:t>
            </a:r>
            <a:r>
              <a:rPr lang="en-US" altLang="ja-JP" b="1" dirty="0" smtClean="0">
                <a:solidFill>
                  <a:schemeClr val="bg1"/>
                </a:solidFill>
                <a:latin typeface="Times New Roman" pitchFamily="18" charset="0"/>
                <a:cs typeface="Times New Roman" pitchFamily="18" charset="0"/>
              </a:rPr>
              <a:t> ] </a:t>
            </a:r>
            <a:endParaRPr kumimoji="1" lang="ja-JP" altLang="en-US" b="1" dirty="0">
              <a:solidFill>
                <a:schemeClr val="bg1"/>
              </a:solidFill>
              <a:latin typeface="Times New Roman" pitchFamily="18" charset="0"/>
              <a:cs typeface="Times New Roman" pitchFamily="18"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 2"/>
          <p:cNvSpPr>
            <a:spLocks noGrp="1"/>
          </p:cNvSpPr>
          <p:nvPr>
            <p:ph sz="quarter" idx="1"/>
          </p:nvPr>
        </p:nvSpPr>
        <p:spPr/>
        <p:txBody>
          <a:bodyPr/>
          <a:lstStyle/>
          <a:p>
            <a:endParaRPr kumimoji="1" lang="ja-JP"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sen_6_10_112.bmp"/>
          <p:cNvPicPr>
            <a:picLocks noChangeAspect="1"/>
          </p:cNvPicPr>
          <p:nvPr/>
        </p:nvPicPr>
        <p:blipFill>
          <a:blip r:embed="rId2" cstate="print"/>
          <a:stretch>
            <a:fillRect/>
          </a:stretch>
        </p:blipFill>
        <p:spPr>
          <a:xfrm>
            <a:off x="107504" y="1340768"/>
            <a:ext cx="3927292" cy="3395427"/>
          </a:xfrm>
          <a:prstGeom prst="rect">
            <a:avLst/>
          </a:prstGeom>
        </p:spPr>
      </p:pic>
      <p:sp>
        <p:nvSpPr>
          <p:cNvPr id="9" name="Rectangle 4"/>
          <p:cNvSpPr>
            <a:spLocks noGrp="1" noChangeArrowheads="1"/>
          </p:cNvSpPr>
          <p:nvPr>
            <p:ph type="title"/>
          </p:nvPr>
        </p:nvSpPr>
        <p:spPr>
          <a:xfrm>
            <a:off x="457200" y="208186"/>
            <a:ext cx="8229600" cy="844550"/>
          </a:xfrm>
          <a:noFill/>
          <a:ln/>
        </p:spPr>
        <p:txBody>
          <a:bodyPr anchor="ctr"/>
          <a:lstStyle/>
          <a:p>
            <a:r>
              <a:rPr lang="en-US" altLang="ja-JP" sz="3600" dirty="0" smtClean="0">
                <a:solidFill>
                  <a:schemeClr val="tx1"/>
                </a:solidFill>
              </a:rPr>
              <a:t>KH instability</a:t>
            </a:r>
            <a:endParaRPr lang="en-US" altLang="ja-JP" sz="3600" dirty="0">
              <a:solidFill>
                <a:schemeClr val="tx1"/>
              </a:solidFill>
            </a:endParaRPr>
          </a:p>
        </p:txBody>
      </p:sp>
      <p:pic>
        <p:nvPicPr>
          <p:cNvPr id="5" name="コンテンツ プレースホルダ 4" descr="sen_convection7.bmp"/>
          <p:cNvPicPr>
            <a:picLocks noGrp="1" noChangeAspect="1"/>
          </p:cNvPicPr>
          <p:nvPr>
            <p:ph sz="quarter" idx="1"/>
          </p:nvPr>
        </p:nvPicPr>
        <p:blipFill>
          <a:blip r:embed="rId3" cstate="print"/>
          <a:stretch>
            <a:fillRect/>
          </a:stretch>
        </p:blipFill>
        <p:spPr>
          <a:xfrm>
            <a:off x="3244972" y="1769037"/>
            <a:ext cx="5863532" cy="4756307"/>
          </a:xfrm>
        </p:spPr>
      </p:pic>
      <p:cxnSp>
        <p:nvCxnSpPr>
          <p:cNvPr id="7" name="直線矢印コネクタ 6"/>
          <p:cNvCxnSpPr/>
          <p:nvPr/>
        </p:nvCxnSpPr>
        <p:spPr bwMode="auto">
          <a:xfrm flipV="1">
            <a:off x="6732240" y="3501008"/>
            <a:ext cx="936104" cy="288032"/>
          </a:xfrm>
          <a:prstGeom prst="straightConnector1">
            <a:avLst/>
          </a:prstGeom>
          <a:solidFill>
            <a:schemeClr val="accent1"/>
          </a:solidFill>
          <a:ln w="63500" cap="flat" cmpd="sng" algn="ctr">
            <a:solidFill>
              <a:srgbClr val="00CCFF"/>
            </a:solidFill>
            <a:prstDash val="solid"/>
            <a:round/>
            <a:headEnd type="none" w="med" len="med"/>
            <a:tailEnd type="triangle" w="med" len="med"/>
          </a:ln>
          <a:effectLst/>
        </p:spPr>
      </p:cxnSp>
      <p:cxnSp>
        <p:nvCxnSpPr>
          <p:cNvPr id="10" name="直線矢印コネクタ 9"/>
          <p:cNvCxnSpPr/>
          <p:nvPr/>
        </p:nvCxnSpPr>
        <p:spPr bwMode="auto">
          <a:xfrm rot="10800000" flipV="1">
            <a:off x="6588224" y="3140968"/>
            <a:ext cx="936104" cy="288032"/>
          </a:xfrm>
          <a:prstGeom prst="straightConnector1">
            <a:avLst/>
          </a:prstGeom>
          <a:solidFill>
            <a:schemeClr val="accent1"/>
          </a:solidFill>
          <a:ln w="63500" cap="flat" cmpd="sng" algn="ctr">
            <a:solidFill>
              <a:srgbClr val="FF0000"/>
            </a:solidFill>
            <a:prstDash val="solid"/>
            <a:round/>
            <a:headEnd type="none" w="med" len="med"/>
            <a:tailEnd type="triangle"/>
          </a:ln>
          <a:effectLst/>
        </p:spPr>
      </p:cxnSp>
      <p:sp>
        <p:nvSpPr>
          <p:cNvPr id="14" name="テキスト ボックス 13"/>
          <p:cNvSpPr txBox="1"/>
          <p:nvPr/>
        </p:nvSpPr>
        <p:spPr>
          <a:xfrm>
            <a:off x="5796136" y="2155503"/>
            <a:ext cx="2304256" cy="769441"/>
          </a:xfrm>
          <a:prstGeom prst="rect">
            <a:avLst/>
          </a:prstGeom>
          <a:solidFill>
            <a:schemeClr val="bg1"/>
          </a:solidFill>
          <a:ln>
            <a:solidFill>
              <a:srgbClr val="FF0000"/>
            </a:solidFill>
          </a:ln>
        </p:spPr>
        <p:txBody>
          <a:bodyPr wrap="square" rtlCol="0">
            <a:spAutoFit/>
          </a:bodyPr>
          <a:lstStyle/>
          <a:p>
            <a:pPr algn="ctr"/>
            <a:r>
              <a:rPr kumimoji="1" lang="en-US" altLang="ja-JP" sz="2200" b="1" dirty="0" err="1" smtClean="0">
                <a:solidFill>
                  <a:srgbClr val="FF0000"/>
                </a:solidFill>
                <a:latin typeface="Times New Roman" pitchFamily="18" charset="0"/>
                <a:cs typeface="Times New Roman" pitchFamily="18" charset="0"/>
              </a:rPr>
              <a:t>Infalling</a:t>
            </a:r>
            <a:r>
              <a:rPr kumimoji="1" lang="en-US" altLang="ja-JP" sz="2200" b="1" dirty="0" smtClean="0">
                <a:solidFill>
                  <a:srgbClr val="FF0000"/>
                </a:solidFill>
                <a:latin typeface="Times New Roman" pitchFamily="18" charset="0"/>
                <a:cs typeface="Times New Roman" pitchFamily="18" charset="0"/>
              </a:rPr>
              <a:t> matter  v ~ 0.3c</a:t>
            </a:r>
            <a:endParaRPr kumimoji="1" lang="ja-JP" altLang="en-US" sz="2200" b="1" dirty="0">
              <a:solidFill>
                <a:srgbClr val="FF0000"/>
              </a:solidFill>
              <a:latin typeface="Times New Roman" pitchFamily="18" charset="0"/>
              <a:cs typeface="Times New Roman" pitchFamily="18" charset="0"/>
            </a:endParaRPr>
          </a:p>
        </p:txBody>
      </p:sp>
      <p:sp>
        <p:nvSpPr>
          <p:cNvPr id="15" name="テキスト ボックス 14"/>
          <p:cNvSpPr txBox="1"/>
          <p:nvPr/>
        </p:nvSpPr>
        <p:spPr>
          <a:xfrm>
            <a:off x="5796136" y="4243735"/>
            <a:ext cx="2304256" cy="769441"/>
          </a:xfrm>
          <a:prstGeom prst="rect">
            <a:avLst/>
          </a:prstGeom>
          <a:solidFill>
            <a:schemeClr val="bg1"/>
          </a:solidFill>
          <a:ln>
            <a:solidFill>
              <a:srgbClr val="272CEF"/>
            </a:solidFill>
          </a:ln>
        </p:spPr>
        <p:txBody>
          <a:bodyPr wrap="square" rtlCol="0">
            <a:spAutoFit/>
          </a:bodyPr>
          <a:lstStyle/>
          <a:p>
            <a:pPr algn="ctr"/>
            <a:r>
              <a:rPr kumimoji="1" lang="en-US" altLang="ja-JP" sz="2200" b="1" dirty="0" smtClean="0">
                <a:solidFill>
                  <a:srgbClr val="272CEF"/>
                </a:solidFill>
                <a:latin typeface="Times New Roman" pitchFamily="18" charset="0"/>
                <a:cs typeface="Times New Roman" pitchFamily="18" charset="0"/>
              </a:rPr>
              <a:t>Convective eddy ~ 0.1c</a:t>
            </a:r>
            <a:endParaRPr kumimoji="1" lang="ja-JP" altLang="en-US" sz="2200" b="1" dirty="0">
              <a:solidFill>
                <a:srgbClr val="272CEF"/>
              </a:solidFill>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Basic Equations and Physics</a:t>
            </a:r>
            <a:endParaRPr kumimoji="1" lang="ja-JP" altLang="en-US" dirty="0"/>
          </a:p>
        </p:txBody>
      </p:sp>
      <p:sp>
        <p:nvSpPr>
          <p:cNvPr id="3" name="コンテンツ プレースホルダ 2"/>
          <p:cNvSpPr>
            <a:spLocks noGrp="1"/>
          </p:cNvSpPr>
          <p:nvPr>
            <p:ph sz="quarter" idx="1"/>
          </p:nvPr>
        </p:nvSpPr>
        <p:spPr>
          <a:xfrm>
            <a:off x="457200" y="1227544"/>
            <a:ext cx="8435280" cy="4937760"/>
          </a:xfrm>
        </p:spPr>
        <p:txBody>
          <a:bodyPr/>
          <a:lstStyle/>
          <a:p>
            <a:r>
              <a:rPr lang="en-US" altLang="ja-JP" sz="2400" dirty="0" smtClean="0">
                <a:latin typeface="Comic Sans MS" pitchFamily="66" charset="0"/>
                <a:cs typeface="Times New Roman" pitchFamily="18" charset="0"/>
              </a:rPr>
              <a:t>Solve Einstein’s equation with </a:t>
            </a:r>
            <a:r>
              <a:rPr lang="en-US" altLang="ja-JP" sz="2400" dirty="0" err="1" smtClean="0">
                <a:latin typeface="Comic Sans MS" pitchFamily="66" charset="0"/>
                <a:cs typeface="Times New Roman" pitchFamily="18" charset="0"/>
              </a:rPr>
              <a:t>eqs</a:t>
            </a:r>
            <a:r>
              <a:rPr lang="en-US" altLang="ja-JP" sz="2400" dirty="0" smtClean="0">
                <a:latin typeface="Comic Sans MS" pitchFamily="66" charset="0"/>
                <a:cs typeface="Times New Roman" pitchFamily="18" charset="0"/>
              </a:rPr>
              <a:t>. for source fields</a:t>
            </a:r>
          </a:p>
          <a:p>
            <a:endParaRPr kumimoji="1" lang="en-US" altLang="ja-JP" sz="2400" dirty="0" smtClean="0">
              <a:latin typeface="Comic Sans MS" pitchFamily="66" charset="0"/>
              <a:cs typeface="Times New Roman" pitchFamily="18" charset="0"/>
            </a:endParaRPr>
          </a:p>
          <a:p>
            <a:endParaRPr lang="en-US" altLang="ja-JP" sz="2400" dirty="0" smtClean="0">
              <a:latin typeface="Comic Sans MS" pitchFamily="66" charset="0"/>
              <a:cs typeface="Times New Roman" pitchFamily="18" charset="0"/>
            </a:endParaRPr>
          </a:p>
          <a:p>
            <a:endParaRPr kumimoji="1" lang="en-US" altLang="ja-JP" sz="2400" dirty="0" smtClean="0">
              <a:latin typeface="Comic Sans MS" pitchFamily="66" charset="0"/>
              <a:cs typeface="Times New Roman" pitchFamily="18" charset="0"/>
            </a:endParaRPr>
          </a:p>
          <a:p>
            <a:endParaRPr lang="en-US" altLang="ja-JP" sz="2400" dirty="0" smtClean="0">
              <a:latin typeface="Comic Sans MS" pitchFamily="66" charset="0"/>
              <a:cs typeface="Times New Roman" pitchFamily="18" charset="0"/>
            </a:endParaRPr>
          </a:p>
          <a:p>
            <a:r>
              <a:rPr lang="en-US" altLang="ja-JP" sz="2400" dirty="0" smtClean="0">
                <a:latin typeface="Comic Sans MS" pitchFamily="66" charset="0"/>
                <a:cs typeface="Times New Roman" pitchFamily="18" charset="0"/>
              </a:rPr>
              <a:t>All four known interactions play important roles</a:t>
            </a:r>
          </a:p>
          <a:p>
            <a:pPr lvl="1">
              <a:spcBef>
                <a:spcPts val="200"/>
              </a:spcBef>
            </a:pPr>
            <a:r>
              <a:rPr lang="en-US" altLang="ja-JP" sz="1800" dirty="0" smtClean="0">
                <a:latin typeface="Comic Sans MS" pitchFamily="66" charset="0"/>
                <a:cs typeface="Times New Roman" pitchFamily="18" charset="0"/>
              </a:rPr>
              <a:t>Gravity : GR, BH formation, ISCO, etc</a:t>
            </a:r>
            <a:endParaRPr kumimoji="1" lang="en-US" altLang="ja-JP" sz="1800" dirty="0" smtClean="0">
              <a:latin typeface="Comic Sans MS" pitchFamily="66" charset="0"/>
              <a:cs typeface="Times New Roman" pitchFamily="18" charset="0"/>
            </a:endParaRPr>
          </a:p>
          <a:p>
            <a:pPr lvl="1">
              <a:spcBef>
                <a:spcPts val="200"/>
              </a:spcBef>
            </a:pPr>
            <a:r>
              <a:rPr lang="en-US" altLang="ja-JP" sz="1800" dirty="0" smtClean="0">
                <a:latin typeface="Comic Sans MS" pitchFamily="66" charset="0"/>
                <a:cs typeface="Times New Roman" pitchFamily="18" charset="0"/>
              </a:rPr>
              <a:t>Strong</a:t>
            </a:r>
            <a:r>
              <a:rPr lang="ja-JP" altLang="en-US" sz="1800" dirty="0" smtClean="0">
                <a:latin typeface="Comic Sans MS" pitchFamily="66" charset="0"/>
                <a:cs typeface="Times New Roman" pitchFamily="18" charset="0"/>
              </a:rPr>
              <a:t> </a:t>
            </a:r>
            <a:r>
              <a:rPr lang="en-US" altLang="ja-JP" sz="1800" dirty="0" smtClean="0">
                <a:latin typeface="Comic Sans MS" pitchFamily="66" charset="0"/>
                <a:cs typeface="Times New Roman" pitchFamily="18" charset="0"/>
              </a:rPr>
              <a:t>: </a:t>
            </a:r>
            <a:r>
              <a:rPr lang="ja-JP" altLang="en-US" sz="1800" dirty="0" smtClean="0">
                <a:latin typeface="Comic Sans MS" pitchFamily="66" charset="0"/>
                <a:cs typeface="Times New Roman" pitchFamily="18" charset="0"/>
              </a:rPr>
              <a:t> </a:t>
            </a:r>
            <a:r>
              <a:rPr lang="en-US" altLang="ja-JP" sz="1800" dirty="0" smtClean="0">
                <a:latin typeface="Comic Sans MS" pitchFamily="66" charset="0"/>
                <a:cs typeface="Times New Roman" pitchFamily="18" charset="0"/>
              </a:rPr>
              <a:t>EOS (equation of state ) of dense nuclear/</a:t>
            </a:r>
            <a:r>
              <a:rPr lang="en-US" altLang="ja-JP" sz="1800" dirty="0" err="1" smtClean="0">
                <a:latin typeface="Comic Sans MS" pitchFamily="66" charset="0"/>
                <a:cs typeface="Times New Roman" pitchFamily="18" charset="0"/>
              </a:rPr>
              <a:t>hadronic</a:t>
            </a:r>
            <a:r>
              <a:rPr lang="en-US" altLang="ja-JP" sz="1800" dirty="0" smtClean="0">
                <a:latin typeface="Comic Sans MS" pitchFamily="66" charset="0"/>
                <a:cs typeface="Times New Roman" pitchFamily="18" charset="0"/>
              </a:rPr>
              <a:t> matter </a:t>
            </a:r>
            <a:endParaRPr kumimoji="1" lang="en-US" altLang="ja-JP" sz="1800" dirty="0" smtClean="0">
              <a:latin typeface="Comic Sans MS" pitchFamily="66" charset="0"/>
              <a:cs typeface="Times New Roman" pitchFamily="18" charset="0"/>
            </a:endParaRPr>
          </a:p>
          <a:p>
            <a:pPr lvl="1">
              <a:spcBef>
                <a:spcPts val="200"/>
              </a:spcBef>
            </a:pPr>
            <a:r>
              <a:rPr lang="en-US" altLang="ja-JP" sz="1800" dirty="0" smtClean="0">
                <a:latin typeface="Comic Sans MS" pitchFamily="66" charset="0"/>
                <a:cs typeface="Times New Roman" pitchFamily="18" charset="0"/>
              </a:rPr>
              <a:t>EM       :</a:t>
            </a:r>
            <a:r>
              <a:rPr kumimoji="1" lang="ja-JP" altLang="en-US" sz="1800" dirty="0" smtClean="0">
                <a:latin typeface="Comic Sans MS" pitchFamily="66" charset="0"/>
                <a:cs typeface="Times New Roman" pitchFamily="18" charset="0"/>
              </a:rPr>
              <a:t> </a:t>
            </a:r>
            <a:r>
              <a:rPr kumimoji="1" lang="en-US" altLang="ja-JP" sz="1800" dirty="0" smtClean="0">
                <a:latin typeface="Comic Sans MS" pitchFamily="66" charset="0"/>
                <a:cs typeface="Times New Roman" pitchFamily="18" charset="0"/>
              </a:rPr>
              <a:t>MHD phenomena, </a:t>
            </a:r>
            <a:r>
              <a:rPr lang="en-US" altLang="ja-JP" sz="1800" dirty="0" smtClean="0">
                <a:latin typeface="Comic Sans MS" pitchFamily="66" charset="0"/>
                <a:cs typeface="Times New Roman" pitchFamily="18" charset="0"/>
              </a:rPr>
              <a:t>EOS of dense matter</a:t>
            </a:r>
            <a:endParaRPr kumimoji="1" lang="en-US" altLang="ja-JP" sz="1800" dirty="0" smtClean="0">
              <a:latin typeface="Comic Sans MS" pitchFamily="66" charset="0"/>
              <a:cs typeface="Times New Roman" pitchFamily="18" charset="0"/>
            </a:endParaRPr>
          </a:p>
          <a:p>
            <a:pPr lvl="1">
              <a:spcBef>
                <a:spcPts val="200"/>
              </a:spcBef>
            </a:pPr>
            <a:r>
              <a:rPr lang="en-US" altLang="ja-JP" sz="1800" dirty="0" smtClean="0">
                <a:latin typeface="Comic Sans MS" pitchFamily="66" charset="0"/>
                <a:cs typeface="Times New Roman" pitchFamily="18" charset="0"/>
              </a:rPr>
              <a:t>Weak</a:t>
            </a:r>
            <a:r>
              <a:rPr lang="ja-JP" altLang="en-US" sz="1800" dirty="0" smtClean="0">
                <a:latin typeface="Comic Sans MS" pitchFamily="66" charset="0"/>
                <a:cs typeface="Times New Roman" pitchFamily="18" charset="0"/>
              </a:rPr>
              <a:t>　 </a:t>
            </a:r>
            <a:r>
              <a:rPr lang="en-US" altLang="ja-JP" sz="1800" dirty="0" smtClean="0">
                <a:latin typeface="Comic Sans MS" pitchFamily="66" charset="0"/>
                <a:cs typeface="Times New Roman" pitchFamily="18" charset="0"/>
              </a:rPr>
              <a:t>:</a:t>
            </a:r>
            <a:r>
              <a:rPr lang="ja-JP" altLang="en-US" sz="1800" dirty="0" smtClean="0">
                <a:latin typeface="Comic Sans MS" pitchFamily="66" charset="0"/>
                <a:cs typeface="Times New Roman" pitchFamily="18" charset="0"/>
              </a:rPr>
              <a:t>  </a:t>
            </a:r>
            <a:r>
              <a:rPr lang="en-US" altLang="ja-JP" sz="1800" dirty="0" smtClean="0">
                <a:latin typeface="Comic Sans MS" pitchFamily="66" charset="0"/>
                <a:cs typeface="Times New Roman" pitchFamily="18" charset="0"/>
              </a:rPr>
              <a:t>Electron capture, Neutrino production</a:t>
            </a:r>
          </a:p>
          <a:p>
            <a:pPr lvl="2">
              <a:spcBef>
                <a:spcPts val="200"/>
              </a:spcBef>
            </a:pPr>
            <a:r>
              <a:rPr lang="en-US" altLang="ja-JP" sz="1900" dirty="0" smtClean="0">
                <a:solidFill>
                  <a:srgbClr val="FF0000"/>
                </a:solidFill>
                <a:latin typeface="Comic Sans MS" pitchFamily="66" charset="0"/>
                <a:cs typeface="Times New Roman" pitchFamily="18" charset="0"/>
              </a:rPr>
              <a:t>99% gravitational binding energy released is carried away by neutrinos in </a:t>
            </a:r>
            <a:r>
              <a:rPr lang="en-US" altLang="ja-JP" sz="1900" dirty="0" err="1" smtClean="0">
                <a:solidFill>
                  <a:srgbClr val="FF0000"/>
                </a:solidFill>
                <a:latin typeface="Comic Sans MS" pitchFamily="66" charset="0"/>
                <a:cs typeface="Times New Roman" pitchFamily="18" charset="0"/>
              </a:rPr>
              <a:t>SNe</a:t>
            </a:r>
            <a:endParaRPr lang="en-US" altLang="ja-JP" sz="1900" dirty="0" smtClean="0">
              <a:solidFill>
                <a:srgbClr val="FF0000"/>
              </a:solidFill>
              <a:latin typeface="Comic Sans MS" pitchFamily="66" charset="0"/>
              <a:cs typeface="Times New Roman" pitchFamily="18" charset="0"/>
            </a:endParaRPr>
          </a:p>
          <a:p>
            <a:endParaRPr kumimoji="1" lang="ja-JP" altLang="en-US" dirty="0">
              <a:latin typeface="Comic Sans MS" pitchFamily="66" charset="0"/>
              <a:cs typeface="Times New Roman" pitchFamily="18" charset="0"/>
            </a:endParaRPr>
          </a:p>
        </p:txBody>
      </p:sp>
      <p:graphicFrame>
        <p:nvGraphicFramePr>
          <p:cNvPr id="4" name="オブジェクト 3"/>
          <p:cNvGraphicFramePr>
            <a:graphicFrameLocks noChangeAspect="1"/>
          </p:cNvGraphicFramePr>
          <p:nvPr/>
        </p:nvGraphicFramePr>
        <p:xfrm>
          <a:off x="1259632" y="1700808"/>
          <a:ext cx="1584176" cy="711733"/>
        </p:xfrm>
        <a:graphic>
          <a:graphicData uri="http://schemas.openxmlformats.org/presentationml/2006/ole">
            <p:oleObj spid="_x0000_s551938" name="数式" r:id="rId4" imgW="876240" imgH="393480" progId="Equation.3">
              <p:embed/>
            </p:oleObj>
          </a:graphicData>
        </a:graphic>
      </p:graphicFrame>
      <p:graphicFrame>
        <p:nvGraphicFramePr>
          <p:cNvPr id="5" name="オブジェクト 4"/>
          <p:cNvGraphicFramePr>
            <a:graphicFrameLocks noChangeAspect="1"/>
          </p:cNvGraphicFramePr>
          <p:nvPr/>
        </p:nvGraphicFramePr>
        <p:xfrm>
          <a:off x="1259632" y="2492375"/>
          <a:ext cx="5289550" cy="868363"/>
        </p:xfrm>
        <a:graphic>
          <a:graphicData uri="http://schemas.openxmlformats.org/presentationml/2006/ole">
            <p:oleObj spid="_x0000_s551939" name="数式" r:id="rId5" imgW="3098520" imgH="507960" progId="Equation.3">
              <p:embed/>
            </p:oleObj>
          </a:graphicData>
        </a:graphic>
      </p:graphicFrame>
      <p:pic>
        <p:nvPicPr>
          <p:cNvPr id="6" name="Picture 10" descr="albert-einstein-1"/>
          <p:cNvPicPr>
            <a:picLocks noChangeArrowheads="1"/>
          </p:cNvPicPr>
          <p:nvPr/>
        </p:nvPicPr>
        <p:blipFill>
          <a:blip r:embed="rId6" cstate="print"/>
          <a:srcRect/>
          <a:stretch>
            <a:fillRect/>
          </a:stretch>
        </p:blipFill>
        <p:spPr bwMode="auto">
          <a:xfrm>
            <a:off x="8100392" y="5567646"/>
            <a:ext cx="936104" cy="1224000"/>
          </a:xfrm>
          <a:prstGeom prst="rect">
            <a:avLst/>
          </a:prstGeom>
          <a:noFill/>
          <a:ln w="25400">
            <a:noFill/>
            <a:miter lim="800000"/>
            <a:headEnd/>
            <a:tailEnd/>
          </a:ln>
        </p:spPr>
      </p:pic>
      <p:pic>
        <p:nvPicPr>
          <p:cNvPr id="7" name="Picture 7" descr="weinberg"/>
          <p:cNvPicPr>
            <a:picLocks noChangeArrowheads="1"/>
          </p:cNvPicPr>
          <p:nvPr/>
        </p:nvPicPr>
        <p:blipFill>
          <a:blip r:embed="rId7" cstate="print"/>
          <a:srcRect/>
          <a:stretch>
            <a:fillRect/>
          </a:stretch>
        </p:blipFill>
        <p:spPr bwMode="auto">
          <a:xfrm>
            <a:off x="5148064" y="5589376"/>
            <a:ext cx="1008112" cy="1224000"/>
          </a:xfrm>
          <a:prstGeom prst="rect">
            <a:avLst/>
          </a:prstGeom>
          <a:noFill/>
        </p:spPr>
      </p:pic>
      <p:pic>
        <p:nvPicPr>
          <p:cNvPr id="9" name="Picture 4" descr="Maxwell"/>
          <p:cNvPicPr>
            <a:picLocks noChangeArrowheads="1"/>
          </p:cNvPicPr>
          <p:nvPr/>
        </p:nvPicPr>
        <p:blipFill>
          <a:blip r:embed="rId8" cstate="print"/>
          <a:srcRect/>
          <a:stretch>
            <a:fillRect/>
          </a:stretch>
        </p:blipFill>
        <p:spPr bwMode="auto">
          <a:xfrm>
            <a:off x="6984384" y="5589376"/>
            <a:ext cx="1044000" cy="1224000"/>
          </a:xfrm>
          <a:prstGeom prst="rect">
            <a:avLst/>
          </a:prstGeom>
          <a:noFill/>
          <a:ln w="25400">
            <a:noFill/>
            <a:miter lim="800000"/>
            <a:headEnd/>
            <a:tailEnd/>
          </a:ln>
        </p:spPr>
      </p:pic>
      <p:pic>
        <p:nvPicPr>
          <p:cNvPr id="8" name="Picture 6" descr="salam"/>
          <p:cNvPicPr>
            <a:picLocks noChangeArrowheads="1"/>
          </p:cNvPicPr>
          <p:nvPr/>
        </p:nvPicPr>
        <p:blipFill>
          <a:blip r:embed="rId9" cstate="print"/>
          <a:srcRect/>
          <a:stretch>
            <a:fillRect/>
          </a:stretch>
        </p:blipFill>
        <p:spPr bwMode="auto">
          <a:xfrm>
            <a:off x="6065125" y="5571376"/>
            <a:ext cx="864000" cy="1242000"/>
          </a:xfrm>
          <a:prstGeom prst="rect">
            <a:avLst/>
          </a:prstGeom>
          <a:noFill/>
        </p:spPr>
      </p:pic>
      <p:pic>
        <p:nvPicPr>
          <p:cNvPr id="10" name="Picture 5" descr="yukawas"/>
          <p:cNvPicPr>
            <a:picLocks noChangeAspect="1" noChangeArrowheads="1"/>
          </p:cNvPicPr>
          <p:nvPr/>
        </p:nvPicPr>
        <p:blipFill>
          <a:blip r:embed="rId10" cstate="print"/>
          <a:srcRect/>
          <a:stretch>
            <a:fillRect/>
          </a:stretch>
        </p:blipFill>
        <p:spPr bwMode="auto">
          <a:xfrm>
            <a:off x="4067944" y="5613468"/>
            <a:ext cx="1008112" cy="1199908"/>
          </a:xfrm>
          <a:prstGeom prst="rect">
            <a:avLst/>
          </a:prstGeom>
          <a:noFill/>
          <a:ln w="25400">
            <a:noFill/>
            <a:miter lim="800000"/>
            <a:headEnd/>
            <a:tailEnd/>
          </a:ln>
        </p:spPr>
      </p:pic>
      <p:sp>
        <p:nvSpPr>
          <p:cNvPr id="11" name="テキスト ボックス 10"/>
          <p:cNvSpPr txBox="1"/>
          <p:nvPr/>
        </p:nvSpPr>
        <p:spPr>
          <a:xfrm>
            <a:off x="5580112" y="1628800"/>
            <a:ext cx="3024336" cy="430887"/>
          </a:xfrm>
          <a:prstGeom prst="rect">
            <a:avLst/>
          </a:prstGeom>
          <a:noFill/>
        </p:spPr>
        <p:txBody>
          <a:bodyPr wrap="square" rtlCol="0">
            <a:spAutoFit/>
          </a:bodyPr>
          <a:lstStyle/>
          <a:p>
            <a:r>
              <a:rPr kumimoji="1" lang="en-US" altLang="ja-JP" sz="2200" b="1" u="sng" dirty="0" smtClean="0">
                <a:solidFill>
                  <a:srgbClr val="0000FF"/>
                </a:solidFill>
                <a:latin typeface="Times New Roman" pitchFamily="18" charset="0"/>
                <a:cs typeface="Times New Roman" pitchFamily="18" charset="0"/>
              </a:rPr>
              <a:t>Numerical Relativity</a:t>
            </a:r>
            <a:endParaRPr kumimoji="1" lang="ja-JP" altLang="en-US" sz="2200" b="1" u="sng" dirty="0" smtClean="0">
              <a:solidFill>
                <a:srgbClr val="0000FF"/>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BH formation 2005</a:t>
            </a:r>
            <a:endParaRPr kumimoji="1" lang="ja-JP" altLang="en-US" dirty="0"/>
          </a:p>
        </p:txBody>
      </p:sp>
      <p:sp>
        <p:nvSpPr>
          <p:cNvPr id="3" name="コンテンツ プレースホルダ 2"/>
          <p:cNvSpPr>
            <a:spLocks noGrp="1"/>
          </p:cNvSpPr>
          <p:nvPr>
            <p:ph sz="quarter" idx="1"/>
          </p:nvPr>
        </p:nvSpPr>
        <p:spPr/>
        <p:txBody>
          <a:bodyPr>
            <a:normAutofit/>
          </a:bodyPr>
          <a:lstStyle/>
          <a:p>
            <a:endParaRPr lang="en-US" altLang="ja-JP" sz="2400" dirty="0" smtClean="0">
              <a:latin typeface="Comic Sans MS" pitchFamily="66" charset="0"/>
            </a:endParaRPr>
          </a:p>
          <a:p>
            <a:r>
              <a:rPr lang="en-US" altLang="ja-JP" sz="2400" dirty="0" smtClean="0">
                <a:latin typeface="Comic Sans MS" pitchFamily="66" charset="0"/>
              </a:rPr>
              <a:t>Initial condition : </a:t>
            </a:r>
            <a:r>
              <a:rPr kumimoji="1" lang="en-US" altLang="ja-JP" sz="2400" dirty="0" smtClean="0">
                <a:latin typeface="Comic Sans MS" pitchFamily="66" charset="0"/>
              </a:rPr>
              <a:t>rotating </a:t>
            </a:r>
            <a:r>
              <a:rPr kumimoji="1" lang="en-US" altLang="ja-JP" sz="2400" dirty="0" err="1" smtClean="0">
                <a:latin typeface="Comic Sans MS" pitchFamily="66" charset="0"/>
              </a:rPr>
              <a:t>polytrope</a:t>
            </a:r>
            <a:endParaRPr kumimoji="1" lang="en-US" altLang="ja-JP" sz="2400" dirty="0" smtClean="0">
              <a:latin typeface="Comic Sans MS" pitchFamily="66" charset="0"/>
            </a:endParaRPr>
          </a:p>
          <a:p>
            <a:r>
              <a:rPr kumimoji="1" lang="en-US" altLang="ja-JP" sz="2400" b="1" u="sng" dirty="0" smtClean="0">
                <a:solidFill>
                  <a:srgbClr val="FF0000"/>
                </a:solidFill>
                <a:latin typeface="Comic Sans MS" pitchFamily="66" charset="0"/>
              </a:rPr>
              <a:t>Microphysics was not included</a:t>
            </a:r>
          </a:p>
          <a:p>
            <a:r>
              <a:rPr lang="en-US" altLang="ja-JP" sz="2400" dirty="0" smtClean="0">
                <a:latin typeface="Comic Sans MS" pitchFamily="66" charset="0"/>
              </a:rPr>
              <a:t>The simulation was terminated shortly after the BH formation</a:t>
            </a:r>
          </a:p>
          <a:p>
            <a:endParaRPr lang="en-US" altLang="ja-JP" sz="2400" dirty="0" smtClean="0">
              <a:latin typeface="Comic Sans MS" pitchFamily="66"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BH formation 2005</a:t>
            </a:r>
            <a:endParaRPr kumimoji="1" lang="ja-JP" altLang="en-US" dirty="0"/>
          </a:p>
        </p:txBody>
      </p:sp>
      <p:grpSp>
        <p:nvGrpSpPr>
          <p:cNvPr id="16" name="グループ化 4"/>
          <p:cNvGrpSpPr/>
          <p:nvPr/>
        </p:nvGrpSpPr>
        <p:grpSpPr>
          <a:xfrm>
            <a:off x="6084168" y="1196752"/>
            <a:ext cx="3222626" cy="3097089"/>
            <a:chOff x="4452505" y="2450573"/>
            <a:chExt cx="4537075" cy="4392613"/>
          </a:xfrm>
        </p:grpSpPr>
        <p:pic>
          <p:nvPicPr>
            <p:cNvPr id="17" name="Picture 3" descr="hypernova"/>
            <p:cNvPicPr>
              <a:picLocks noChangeAspect="1" noChangeArrowheads="1"/>
            </p:cNvPicPr>
            <p:nvPr/>
          </p:nvPicPr>
          <p:blipFill>
            <a:blip r:embed="rId4" cstate="print"/>
            <a:srcRect/>
            <a:stretch>
              <a:fillRect/>
            </a:stretch>
          </p:blipFill>
          <p:spPr bwMode="auto">
            <a:xfrm>
              <a:off x="4452505" y="2450573"/>
              <a:ext cx="4537075" cy="4392613"/>
            </a:xfrm>
            <a:prstGeom prst="rect">
              <a:avLst/>
            </a:prstGeom>
            <a:noFill/>
          </p:spPr>
        </p:pic>
        <p:grpSp>
          <p:nvGrpSpPr>
            <p:cNvPr id="18" name="Group 6"/>
            <p:cNvGrpSpPr>
              <a:grpSpLocks/>
            </p:cNvGrpSpPr>
            <p:nvPr/>
          </p:nvGrpSpPr>
          <p:grpSpPr bwMode="auto">
            <a:xfrm>
              <a:off x="5224463" y="2465389"/>
              <a:ext cx="787400" cy="963613"/>
              <a:chOff x="3291" y="1553"/>
              <a:chExt cx="496" cy="607"/>
            </a:xfrm>
          </p:grpSpPr>
          <p:grpSp>
            <p:nvGrpSpPr>
              <p:cNvPr id="23" name="Group 7"/>
              <p:cNvGrpSpPr>
                <a:grpSpLocks/>
              </p:cNvGrpSpPr>
              <p:nvPr/>
            </p:nvGrpSpPr>
            <p:grpSpPr bwMode="auto">
              <a:xfrm rot="13500000">
                <a:off x="3189" y="1655"/>
                <a:ext cx="476" cy="272"/>
                <a:chOff x="1600" y="2659"/>
                <a:chExt cx="976" cy="372"/>
              </a:xfrm>
            </p:grpSpPr>
            <p:sp>
              <p:nvSpPr>
                <p:cNvPr id="25" name="Freeform 8"/>
                <p:cNvSpPr>
                  <a:spLocks/>
                </p:cNvSpPr>
                <p:nvPr/>
              </p:nvSpPr>
              <p:spPr bwMode="auto">
                <a:xfrm>
                  <a:off x="1600" y="2660"/>
                  <a:ext cx="331" cy="371"/>
                </a:xfrm>
                <a:custGeom>
                  <a:avLst/>
                  <a:gdLst/>
                  <a:ahLst/>
                  <a:cxnLst>
                    <a:cxn ang="0">
                      <a:pos x="0" y="204"/>
                    </a:cxn>
                    <a:cxn ang="0">
                      <a:pos x="92" y="1"/>
                    </a:cxn>
                    <a:cxn ang="0">
                      <a:pos x="166" y="198"/>
                    </a:cxn>
                    <a:cxn ang="0">
                      <a:pos x="242" y="369"/>
                    </a:cxn>
                    <a:cxn ang="0">
                      <a:pos x="331" y="188"/>
                    </a:cxn>
                  </a:cxnLst>
                  <a:rect l="0" t="0" r="r" b="b"/>
                  <a:pathLst>
                    <a:path w="331" h="371">
                      <a:moveTo>
                        <a:pt x="0" y="204"/>
                      </a:moveTo>
                      <a:cubicBezTo>
                        <a:pt x="15" y="171"/>
                        <a:pt x="64" y="2"/>
                        <a:pt x="92" y="1"/>
                      </a:cubicBezTo>
                      <a:cubicBezTo>
                        <a:pt x="120" y="0"/>
                        <a:pt x="141" y="137"/>
                        <a:pt x="166" y="198"/>
                      </a:cubicBezTo>
                      <a:cubicBezTo>
                        <a:pt x="191" y="259"/>
                        <a:pt x="215" y="371"/>
                        <a:pt x="242" y="369"/>
                      </a:cubicBezTo>
                      <a:cubicBezTo>
                        <a:pt x="269" y="367"/>
                        <a:pt x="313" y="226"/>
                        <a:pt x="331" y="188"/>
                      </a:cubicBezTo>
                    </a:path>
                  </a:pathLst>
                </a:custGeom>
                <a:noFill/>
                <a:ln w="38100" cmpd="sng">
                  <a:solidFill>
                    <a:srgbClr val="FF0000"/>
                  </a:solidFill>
                  <a:round/>
                  <a:headEnd/>
                  <a:tailEnd/>
                </a:ln>
                <a:effectLst/>
              </p:spPr>
              <p:txBody>
                <a:bodyPr/>
                <a:lstStyle/>
                <a:p>
                  <a:endParaRPr lang="ja-JP" altLang="en-US"/>
                </a:p>
              </p:txBody>
            </p:sp>
            <p:sp>
              <p:nvSpPr>
                <p:cNvPr id="26" name="Freeform 9"/>
                <p:cNvSpPr>
                  <a:spLocks/>
                </p:cNvSpPr>
                <p:nvPr/>
              </p:nvSpPr>
              <p:spPr bwMode="auto">
                <a:xfrm>
                  <a:off x="1927" y="2659"/>
                  <a:ext cx="331" cy="371"/>
                </a:xfrm>
                <a:custGeom>
                  <a:avLst/>
                  <a:gdLst/>
                  <a:ahLst/>
                  <a:cxnLst>
                    <a:cxn ang="0">
                      <a:pos x="0" y="204"/>
                    </a:cxn>
                    <a:cxn ang="0">
                      <a:pos x="92" y="1"/>
                    </a:cxn>
                    <a:cxn ang="0">
                      <a:pos x="166" y="198"/>
                    </a:cxn>
                    <a:cxn ang="0">
                      <a:pos x="242" y="369"/>
                    </a:cxn>
                    <a:cxn ang="0">
                      <a:pos x="331" y="188"/>
                    </a:cxn>
                  </a:cxnLst>
                  <a:rect l="0" t="0" r="r" b="b"/>
                  <a:pathLst>
                    <a:path w="331" h="371">
                      <a:moveTo>
                        <a:pt x="0" y="204"/>
                      </a:moveTo>
                      <a:cubicBezTo>
                        <a:pt x="15" y="171"/>
                        <a:pt x="64" y="2"/>
                        <a:pt x="92" y="1"/>
                      </a:cubicBezTo>
                      <a:cubicBezTo>
                        <a:pt x="120" y="0"/>
                        <a:pt x="141" y="137"/>
                        <a:pt x="166" y="198"/>
                      </a:cubicBezTo>
                      <a:cubicBezTo>
                        <a:pt x="191" y="259"/>
                        <a:pt x="215" y="371"/>
                        <a:pt x="242" y="369"/>
                      </a:cubicBezTo>
                      <a:cubicBezTo>
                        <a:pt x="269" y="367"/>
                        <a:pt x="313" y="226"/>
                        <a:pt x="331" y="188"/>
                      </a:cubicBezTo>
                    </a:path>
                  </a:pathLst>
                </a:custGeom>
                <a:noFill/>
                <a:ln w="38100" cmpd="sng">
                  <a:solidFill>
                    <a:srgbClr val="FF0000"/>
                  </a:solidFill>
                  <a:round/>
                  <a:headEnd/>
                  <a:tailEnd/>
                </a:ln>
                <a:effectLst/>
              </p:spPr>
              <p:txBody>
                <a:bodyPr/>
                <a:lstStyle/>
                <a:p>
                  <a:endParaRPr lang="ja-JP" altLang="en-US"/>
                </a:p>
              </p:txBody>
            </p:sp>
            <p:sp>
              <p:nvSpPr>
                <p:cNvPr id="27" name="Freeform 10"/>
                <p:cNvSpPr>
                  <a:spLocks/>
                </p:cNvSpPr>
                <p:nvPr/>
              </p:nvSpPr>
              <p:spPr bwMode="auto">
                <a:xfrm>
                  <a:off x="2245" y="2659"/>
                  <a:ext cx="331" cy="371"/>
                </a:xfrm>
                <a:custGeom>
                  <a:avLst/>
                  <a:gdLst/>
                  <a:ahLst/>
                  <a:cxnLst>
                    <a:cxn ang="0">
                      <a:pos x="0" y="204"/>
                    </a:cxn>
                    <a:cxn ang="0">
                      <a:pos x="92" y="1"/>
                    </a:cxn>
                    <a:cxn ang="0">
                      <a:pos x="166" y="198"/>
                    </a:cxn>
                    <a:cxn ang="0">
                      <a:pos x="242" y="369"/>
                    </a:cxn>
                    <a:cxn ang="0">
                      <a:pos x="331" y="188"/>
                    </a:cxn>
                  </a:cxnLst>
                  <a:rect l="0" t="0" r="r" b="b"/>
                  <a:pathLst>
                    <a:path w="331" h="371">
                      <a:moveTo>
                        <a:pt x="0" y="204"/>
                      </a:moveTo>
                      <a:cubicBezTo>
                        <a:pt x="15" y="171"/>
                        <a:pt x="64" y="2"/>
                        <a:pt x="92" y="1"/>
                      </a:cubicBezTo>
                      <a:cubicBezTo>
                        <a:pt x="120" y="0"/>
                        <a:pt x="141" y="137"/>
                        <a:pt x="166" y="198"/>
                      </a:cubicBezTo>
                      <a:cubicBezTo>
                        <a:pt x="191" y="259"/>
                        <a:pt x="215" y="371"/>
                        <a:pt x="242" y="369"/>
                      </a:cubicBezTo>
                      <a:cubicBezTo>
                        <a:pt x="269" y="367"/>
                        <a:pt x="313" y="226"/>
                        <a:pt x="331" y="188"/>
                      </a:cubicBezTo>
                    </a:path>
                  </a:pathLst>
                </a:custGeom>
                <a:noFill/>
                <a:ln w="38100" cmpd="sng">
                  <a:solidFill>
                    <a:srgbClr val="FF0000"/>
                  </a:solidFill>
                  <a:round/>
                  <a:headEnd type="none" w="med" len="med"/>
                  <a:tailEnd type="triangle" w="med" len="med"/>
                </a:ln>
                <a:effectLst/>
              </p:spPr>
              <p:txBody>
                <a:bodyPr/>
                <a:lstStyle/>
                <a:p>
                  <a:endParaRPr lang="ja-JP" altLang="en-US"/>
                </a:p>
              </p:txBody>
            </p:sp>
          </p:grpSp>
          <p:sp>
            <p:nvSpPr>
              <p:cNvPr id="24" name="AutoShape 11"/>
              <p:cNvSpPr>
                <a:spLocks noChangeArrowheads="1"/>
              </p:cNvSpPr>
              <p:nvPr/>
            </p:nvSpPr>
            <p:spPr bwMode="auto">
              <a:xfrm>
                <a:off x="3424" y="1888"/>
                <a:ext cx="363" cy="272"/>
              </a:xfrm>
              <a:prstGeom prst="irregularSeal2">
                <a:avLst/>
              </a:prstGeom>
              <a:solidFill>
                <a:srgbClr val="FF0000"/>
              </a:solidFill>
              <a:ln w="9525">
                <a:noFill/>
                <a:miter lim="800000"/>
                <a:headEnd/>
                <a:tailEnd/>
              </a:ln>
              <a:effectLst/>
            </p:spPr>
            <p:txBody>
              <a:bodyPr wrap="none" anchor="ctr"/>
              <a:lstStyle/>
              <a:p>
                <a:endParaRPr lang="ja-JP" altLang="en-US"/>
              </a:p>
            </p:txBody>
          </p:sp>
        </p:grpSp>
        <p:grpSp>
          <p:nvGrpSpPr>
            <p:cNvPr id="19" name="Group 21"/>
            <p:cNvGrpSpPr>
              <a:grpSpLocks/>
            </p:cNvGrpSpPr>
            <p:nvPr/>
          </p:nvGrpSpPr>
          <p:grpSpPr bwMode="auto">
            <a:xfrm>
              <a:off x="6396041" y="4292600"/>
              <a:ext cx="646113" cy="431800"/>
              <a:chOff x="2622" y="300"/>
              <a:chExt cx="407" cy="272"/>
            </a:xfrm>
          </p:grpSpPr>
          <p:sp>
            <p:nvSpPr>
              <p:cNvPr id="21" name="Oval 22"/>
              <p:cNvSpPr>
                <a:spLocks noChangeArrowheads="1"/>
              </p:cNvSpPr>
              <p:nvPr/>
            </p:nvSpPr>
            <p:spPr bwMode="auto">
              <a:xfrm>
                <a:off x="2653" y="300"/>
                <a:ext cx="272" cy="272"/>
              </a:xfrm>
              <a:prstGeom prst="ellipse">
                <a:avLst/>
              </a:prstGeom>
              <a:solidFill>
                <a:srgbClr val="080808"/>
              </a:solidFill>
              <a:ln w="9525">
                <a:solidFill>
                  <a:schemeClr val="tx1"/>
                </a:solidFill>
                <a:round/>
                <a:headEnd/>
                <a:tailEnd/>
              </a:ln>
              <a:effectLst/>
            </p:spPr>
            <p:txBody>
              <a:bodyPr wrap="none" anchor="ctr"/>
              <a:lstStyle/>
              <a:p>
                <a:endParaRPr lang="ja-JP" altLang="en-US"/>
              </a:p>
            </p:txBody>
          </p:sp>
          <p:sp>
            <p:nvSpPr>
              <p:cNvPr id="22" name="Text Box 23"/>
              <p:cNvSpPr txBox="1">
                <a:spLocks noChangeArrowheads="1"/>
              </p:cNvSpPr>
              <p:nvPr/>
            </p:nvSpPr>
            <p:spPr bwMode="auto">
              <a:xfrm>
                <a:off x="2622" y="300"/>
                <a:ext cx="407" cy="234"/>
              </a:xfrm>
              <a:prstGeom prst="rect">
                <a:avLst/>
              </a:prstGeom>
              <a:noFill/>
              <a:ln w="9525">
                <a:noFill/>
                <a:miter lim="800000"/>
                <a:headEnd/>
                <a:tailEnd/>
              </a:ln>
              <a:effectLst/>
            </p:spPr>
            <p:txBody>
              <a:bodyPr>
                <a:spAutoFit/>
              </a:bodyPr>
              <a:lstStyle/>
              <a:p>
                <a:pPr>
                  <a:spcBef>
                    <a:spcPct val="50000"/>
                  </a:spcBef>
                </a:pPr>
                <a:r>
                  <a:rPr lang="en-US" altLang="ja-JP" sz="1500" b="1" dirty="0">
                    <a:solidFill>
                      <a:schemeClr val="bg1"/>
                    </a:solidFill>
                    <a:latin typeface="Times New Roman" pitchFamily="18" charset="0"/>
                  </a:rPr>
                  <a:t>BH</a:t>
                </a:r>
              </a:p>
            </p:txBody>
          </p:sp>
        </p:grpSp>
        <p:sp>
          <p:nvSpPr>
            <p:cNvPr id="20" name="Text Box 24"/>
            <p:cNvSpPr txBox="1">
              <a:spLocks noChangeArrowheads="1"/>
            </p:cNvSpPr>
            <p:nvPr/>
          </p:nvSpPr>
          <p:spPr bwMode="auto">
            <a:xfrm rot="19320000">
              <a:off x="6813550" y="3640174"/>
              <a:ext cx="1368425" cy="396875"/>
            </a:xfrm>
            <a:prstGeom prst="rect">
              <a:avLst/>
            </a:prstGeom>
            <a:noFill/>
            <a:ln w="9525">
              <a:noFill/>
              <a:miter lim="800000"/>
              <a:headEnd/>
              <a:tailEnd/>
            </a:ln>
            <a:effectLst/>
          </p:spPr>
          <p:txBody>
            <a:bodyPr>
              <a:spAutoFit/>
            </a:bodyPr>
            <a:lstStyle/>
            <a:p>
              <a:pPr>
                <a:spcBef>
                  <a:spcPct val="50000"/>
                </a:spcBef>
              </a:pPr>
              <a:r>
                <a:rPr lang="en-US" altLang="ja-JP" sz="2000" b="1" dirty="0">
                  <a:latin typeface="Tahoma" pitchFamily="34" charset="0"/>
                </a:rPr>
                <a:t>Disk</a:t>
              </a:r>
            </a:p>
          </p:txBody>
        </p:sp>
      </p:grpSp>
    </p:spTree>
    <p:controls>
      <p:control spid="613378" name="WindowsMediaPlayer1" r:id="rId2" imgW="6047619" imgH="5087060"/>
    </p:controls>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BH formation 2010-2011:  Setting</a:t>
            </a:r>
            <a:endParaRPr kumimoji="1" lang="ja-JP" altLang="en-US" dirty="0"/>
          </a:p>
        </p:txBody>
      </p:sp>
      <p:sp>
        <p:nvSpPr>
          <p:cNvPr id="3" name="コンテンツ プレースホルダ 2"/>
          <p:cNvSpPr>
            <a:spLocks noGrp="1"/>
          </p:cNvSpPr>
          <p:nvPr>
            <p:ph sz="quarter" idx="1"/>
          </p:nvPr>
        </p:nvSpPr>
        <p:spPr>
          <a:xfrm>
            <a:off x="457200" y="1795264"/>
            <a:ext cx="8229600" cy="1993776"/>
          </a:xfrm>
        </p:spPr>
        <p:txBody>
          <a:bodyPr/>
          <a:lstStyle/>
          <a:p>
            <a:r>
              <a:rPr lang="en-US" altLang="ja-JP" dirty="0" smtClean="0">
                <a:latin typeface="+mj-lt"/>
              </a:rPr>
              <a:t>(Very) Brief summary of simulation code</a:t>
            </a:r>
            <a:endParaRPr kumimoji="1" lang="en-US" altLang="ja-JP" dirty="0" smtClean="0">
              <a:latin typeface="+mj-lt"/>
            </a:endParaRPr>
          </a:p>
          <a:p>
            <a:endParaRPr lang="en-US" altLang="ja-JP" dirty="0" smtClean="0">
              <a:latin typeface="+mj-lt"/>
            </a:endParaRPr>
          </a:p>
          <a:p>
            <a:r>
              <a:rPr lang="en-US" altLang="ja-JP" dirty="0" smtClean="0">
                <a:latin typeface="+mj-lt"/>
              </a:rPr>
              <a:t>Initial conditions</a:t>
            </a:r>
            <a:endParaRPr kumimoji="1" lang="ja-JP" altLang="en-US" dirty="0">
              <a:latin typeface="+mj-l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sz="quarter" idx="1"/>
          </p:nvPr>
        </p:nvSpPr>
        <p:spPr>
          <a:xfrm>
            <a:off x="323528" y="1196752"/>
            <a:ext cx="8496944" cy="5661248"/>
          </a:xfrm>
          <a:solidFill>
            <a:schemeClr val="bg1"/>
          </a:solidFill>
        </p:spPr>
        <p:txBody>
          <a:bodyPr>
            <a:noAutofit/>
          </a:bodyPr>
          <a:lstStyle/>
          <a:p>
            <a:r>
              <a:rPr lang="en-US" altLang="ja-JP" sz="2400" u="sng" dirty="0" smtClean="0">
                <a:latin typeface="Calibri" pitchFamily="34" charset="0"/>
              </a:rPr>
              <a:t>Einstein’s equations</a:t>
            </a:r>
            <a:r>
              <a:rPr kumimoji="1" lang="en-US" altLang="ja-JP" sz="2400" dirty="0" smtClean="0">
                <a:latin typeface="Calibri" pitchFamily="34" charset="0"/>
              </a:rPr>
              <a:t>: </a:t>
            </a:r>
            <a:r>
              <a:rPr lang="en-US" altLang="ja-JP" sz="2400" dirty="0" smtClean="0">
                <a:latin typeface="Calibri" pitchFamily="34" charset="0"/>
              </a:rPr>
              <a:t> Puncture-</a:t>
            </a:r>
            <a:r>
              <a:rPr kumimoji="1" lang="en-US" altLang="ja-JP" sz="2400" dirty="0" smtClean="0">
                <a:latin typeface="Calibri" pitchFamily="34" charset="0"/>
              </a:rPr>
              <a:t>BSSN formalism</a:t>
            </a:r>
          </a:p>
          <a:p>
            <a:pPr lvl="1">
              <a:spcBef>
                <a:spcPts val="300"/>
              </a:spcBef>
            </a:pPr>
            <a:r>
              <a:rPr lang="en-US" altLang="ja-JP" sz="1800" dirty="0" smtClean="0">
                <a:latin typeface="Calibri" pitchFamily="34" charset="0"/>
              </a:rPr>
              <a:t>4</a:t>
            </a:r>
            <a:r>
              <a:rPr lang="en-US" altLang="ja-JP" sz="1800" baseline="30000" dirty="0" smtClean="0">
                <a:latin typeface="Calibri" pitchFamily="34" charset="0"/>
              </a:rPr>
              <a:t>th</a:t>
            </a:r>
            <a:r>
              <a:rPr lang="en-US" altLang="ja-JP" sz="1800" dirty="0" smtClean="0">
                <a:latin typeface="Calibri" pitchFamily="34" charset="0"/>
              </a:rPr>
              <a:t> order finite difference in space, 4</a:t>
            </a:r>
            <a:r>
              <a:rPr lang="en-US" altLang="ja-JP" sz="1800" baseline="30000" dirty="0" smtClean="0">
                <a:latin typeface="Calibri" pitchFamily="34" charset="0"/>
              </a:rPr>
              <a:t>th</a:t>
            </a:r>
            <a:r>
              <a:rPr lang="en-US" altLang="ja-JP" sz="1800" dirty="0" smtClean="0">
                <a:latin typeface="Calibri" pitchFamily="34" charset="0"/>
              </a:rPr>
              <a:t> order </a:t>
            </a:r>
            <a:r>
              <a:rPr lang="en-US" altLang="ja-JP" sz="1800" dirty="0" err="1" smtClean="0">
                <a:latin typeface="Calibri" pitchFamily="34" charset="0"/>
              </a:rPr>
              <a:t>Runge-Kutta</a:t>
            </a:r>
            <a:r>
              <a:rPr lang="en-US" altLang="ja-JP" sz="1800" dirty="0" smtClean="0">
                <a:latin typeface="Calibri" pitchFamily="34" charset="0"/>
              </a:rPr>
              <a:t> time evolution </a:t>
            </a:r>
          </a:p>
          <a:p>
            <a:pPr lvl="1">
              <a:spcBef>
                <a:spcPts val="300"/>
              </a:spcBef>
            </a:pPr>
            <a:r>
              <a:rPr lang="en-US" altLang="ja-JP" sz="1800" dirty="0" smtClean="0">
                <a:latin typeface="Calibri" pitchFamily="34" charset="0"/>
              </a:rPr>
              <a:t>Gauge conditions : 1+log slicing, dynamical shift</a:t>
            </a:r>
            <a:endParaRPr kumimoji="1" lang="en-US" altLang="ja-JP" sz="1800" dirty="0" smtClean="0">
              <a:latin typeface="Calibri" pitchFamily="34" charset="0"/>
            </a:endParaRPr>
          </a:p>
          <a:p>
            <a:r>
              <a:rPr lang="en-US" altLang="ja-JP" sz="2400" u="sng" dirty="0" smtClean="0">
                <a:latin typeface="Calibri" pitchFamily="34" charset="0"/>
              </a:rPr>
              <a:t>GR Hydrodynamics with </a:t>
            </a:r>
            <a:r>
              <a:rPr lang="en-US" altLang="ja-JP" sz="2400" b="1" i="1" u="sng" dirty="0" smtClean="0">
                <a:latin typeface="Calibri" pitchFamily="34" charset="0"/>
              </a:rPr>
              <a:t>GR Leakage Scheme</a:t>
            </a:r>
            <a:r>
              <a:rPr lang="en-US" altLang="ja-JP" dirty="0" smtClean="0">
                <a:latin typeface="Calibri" pitchFamily="34" charset="0"/>
              </a:rPr>
              <a:t> </a:t>
            </a:r>
            <a:r>
              <a:rPr lang="en-US" altLang="ja-JP" sz="2000" dirty="0" smtClean="0">
                <a:latin typeface="Calibri" pitchFamily="34" charset="0"/>
                <a:cs typeface="Times New Roman" pitchFamily="18" charset="0"/>
              </a:rPr>
              <a:t>(</a:t>
            </a:r>
            <a:r>
              <a:rPr lang="en-US" altLang="ja-JP" sz="2000" dirty="0" err="1" smtClean="0">
                <a:latin typeface="Times New Roman" pitchFamily="18" charset="0"/>
                <a:cs typeface="Times New Roman" pitchFamily="18" charset="0"/>
              </a:rPr>
              <a:t>Sekiguchi</a:t>
            </a:r>
            <a:r>
              <a:rPr lang="en-US" altLang="ja-JP" sz="2000" dirty="0" smtClean="0">
                <a:latin typeface="Times New Roman" pitchFamily="18" charset="0"/>
                <a:cs typeface="Times New Roman" pitchFamily="18" charset="0"/>
              </a:rPr>
              <a:t> 2010</a:t>
            </a:r>
            <a:r>
              <a:rPr lang="en-US" altLang="ja-JP" sz="2000" dirty="0" smtClean="0">
                <a:latin typeface="Calibri" pitchFamily="34" charset="0"/>
                <a:cs typeface="Times New Roman" pitchFamily="18" charset="0"/>
              </a:rPr>
              <a:t>)</a:t>
            </a:r>
          </a:p>
          <a:p>
            <a:pPr lvl="1"/>
            <a:r>
              <a:rPr kumimoji="1" lang="en-US" altLang="ja-JP" sz="2000" dirty="0" smtClean="0">
                <a:solidFill>
                  <a:srgbClr val="0000FF"/>
                </a:solidFill>
                <a:latin typeface="Calibri" pitchFamily="34" charset="0"/>
              </a:rPr>
              <a:t>EOM of Neutrinos and </a:t>
            </a:r>
            <a:r>
              <a:rPr lang="en-US" altLang="ja-JP" sz="2000" dirty="0" smtClean="0">
                <a:solidFill>
                  <a:srgbClr val="0000FF"/>
                </a:solidFill>
                <a:latin typeface="Calibri" pitchFamily="34" charset="0"/>
              </a:rPr>
              <a:t>Lepton Conservations</a:t>
            </a:r>
          </a:p>
          <a:p>
            <a:pPr lvl="1"/>
            <a:r>
              <a:rPr lang="en-US" altLang="ja-JP" sz="2000" dirty="0" smtClean="0">
                <a:solidFill>
                  <a:srgbClr val="0000FF"/>
                </a:solidFill>
                <a:latin typeface="Calibri" pitchFamily="34" charset="0"/>
              </a:rPr>
              <a:t>Nuclear-theory-based EOS (</a:t>
            </a:r>
            <a:r>
              <a:rPr lang="en-US" altLang="ja-JP" sz="2000" dirty="0" err="1" smtClean="0">
                <a:solidFill>
                  <a:srgbClr val="0000FF"/>
                </a:solidFill>
                <a:latin typeface="Times New Roman" pitchFamily="18" charset="0"/>
                <a:cs typeface="Times New Roman" pitchFamily="18" charset="0"/>
              </a:rPr>
              <a:t>Shen</a:t>
            </a:r>
            <a:r>
              <a:rPr lang="en-US" altLang="ja-JP" sz="2000" dirty="0" smtClean="0">
                <a:solidFill>
                  <a:srgbClr val="0000FF"/>
                </a:solidFill>
                <a:latin typeface="Times New Roman" pitchFamily="18" charset="0"/>
                <a:cs typeface="Times New Roman" pitchFamily="18" charset="0"/>
              </a:rPr>
              <a:t> et al. 1998</a:t>
            </a:r>
            <a:r>
              <a:rPr lang="en-US" altLang="ja-JP" sz="2000" dirty="0" smtClean="0">
                <a:solidFill>
                  <a:srgbClr val="0000FF"/>
                </a:solidFill>
                <a:latin typeface="Calibri" pitchFamily="34" charset="0"/>
              </a:rPr>
              <a:t>)</a:t>
            </a:r>
          </a:p>
          <a:p>
            <a:pPr lvl="1"/>
            <a:r>
              <a:rPr kumimoji="1" lang="en-US" altLang="ja-JP" sz="2000" dirty="0" smtClean="0">
                <a:solidFill>
                  <a:srgbClr val="0000FF"/>
                </a:solidFill>
                <a:latin typeface="Calibri" pitchFamily="34" charset="0"/>
              </a:rPr>
              <a:t>Weak Interactions</a:t>
            </a:r>
          </a:p>
          <a:p>
            <a:pPr lvl="2">
              <a:spcBef>
                <a:spcPts val="300"/>
              </a:spcBef>
            </a:pPr>
            <a:r>
              <a:rPr lang="en-US" altLang="ja-JP" sz="1700" b="1" dirty="0" smtClean="0">
                <a:solidFill>
                  <a:srgbClr val="00863D"/>
                </a:solidFill>
                <a:latin typeface="Times New Roman" pitchFamily="18" charset="0"/>
                <a:cs typeface="Times New Roman" pitchFamily="18" charset="0"/>
              </a:rPr>
              <a:t>e</a:t>
            </a:r>
            <a:r>
              <a:rPr kumimoji="1" lang="en-US" altLang="ja-JP" sz="1700" b="1" baseline="30000" dirty="0" smtClean="0">
                <a:solidFill>
                  <a:srgbClr val="00863D"/>
                </a:solidFill>
                <a:latin typeface="Times New Roman" pitchFamily="18" charset="0"/>
                <a:cs typeface="Times New Roman" pitchFamily="18" charset="0"/>
              </a:rPr>
              <a:t>±</a:t>
            </a:r>
            <a:r>
              <a:rPr kumimoji="1" lang="en-US" altLang="ja-JP" sz="1700" b="1" dirty="0" smtClean="0">
                <a:solidFill>
                  <a:srgbClr val="00863D"/>
                </a:solidFill>
                <a:latin typeface="Times New Roman" pitchFamily="18" charset="0"/>
                <a:cs typeface="Times New Roman" pitchFamily="18" charset="0"/>
              </a:rPr>
              <a:t> captures (Fuller et al 1985), </a:t>
            </a:r>
          </a:p>
          <a:p>
            <a:pPr lvl="2">
              <a:spcBef>
                <a:spcPts val="300"/>
              </a:spcBef>
            </a:pPr>
            <a:r>
              <a:rPr lang="en-US" altLang="ja-JP" sz="1700" b="1" dirty="0" smtClean="0">
                <a:solidFill>
                  <a:srgbClr val="00863D"/>
                </a:solidFill>
                <a:latin typeface="Times New Roman" pitchFamily="18" charset="0"/>
                <a:cs typeface="Times New Roman" pitchFamily="18" charset="0"/>
              </a:rPr>
              <a:t>e</a:t>
            </a:r>
            <a:r>
              <a:rPr lang="en-US" altLang="ja-JP" sz="1700" b="1" baseline="30000" dirty="0" smtClean="0">
                <a:solidFill>
                  <a:srgbClr val="00863D"/>
                </a:solidFill>
                <a:latin typeface="Times New Roman" pitchFamily="18" charset="0"/>
                <a:cs typeface="Times New Roman" pitchFamily="18" charset="0"/>
              </a:rPr>
              <a:t>± </a:t>
            </a:r>
            <a:r>
              <a:rPr kumimoji="1" lang="en-US" altLang="ja-JP" sz="1700" b="1" dirty="0" smtClean="0">
                <a:solidFill>
                  <a:srgbClr val="00863D"/>
                </a:solidFill>
                <a:latin typeface="Times New Roman" pitchFamily="18" charset="0"/>
                <a:cs typeface="Times New Roman" pitchFamily="18" charset="0"/>
              </a:rPr>
              <a:t>pair annihilation (</a:t>
            </a:r>
            <a:r>
              <a:rPr kumimoji="1" lang="en-US" altLang="ja-JP" sz="1700" b="1" dirty="0" err="1" smtClean="0">
                <a:solidFill>
                  <a:srgbClr val="00863D"/>
                </a:solidFill>
                <a:latin typeface="Times New Roman" pitchFamily="18" charset="0"/>
                <a:cs typeface="Times New Roman" pitchFamily="18" charset="0"/>
              </a:rPr>
              <a:t>Cooperstein</a:t>
            </a:r>
            <a:r>
              <a:rPr kumimoji="1" lang="en-US" altLang="ja-JP" sz="1700" b="1" dirty="0" smtClean="0">
                <a:solidFill>
                  <a:srgbClr val="00863D"/>
                </a:solidFill>
                <a:latin typeface="Times New Roman" pitchFamily="18" charset="0"/>
                <a:cs typeface="Times New Roman" pitchFamily="18" charset="0"/>
              </a:rPr>
              <a:t> et al. </a:t>
            </a:r>
            <a:r>
              <a:rPr lang="en-US" altLang="ja-JP" sz="1700" b="1" dirty="0" smtClean="0">
                <a:solidFill>
                  <a:srgbClr val="00863D"/>
                </a:solidFill>
                <a:latin typeface="Times New Roman" pitchFamily="18" charset="0"/>
                <a:cs typeface="Times New Roman" pitchFamily="18" charset="0"/>
              </a:rPr>
              <a:t>1986</a:t>
            </a:r>
            <a:r>
              <a:rPr kumimoji="1" lang="en-US" altLang="ja-JP" sz="1700" b="1" dirty="0" smtClean="0">
                <a:solidFill>
                  <a:srgbClr val="00863D"/>
                </a:solidFill>
                <a:latin typeface="Times New Roman" pitchFamily="18" charset="0"/>
                <a:cs typeface="Times New Roman" pitchFamily="18" charset="0"/>
              </a:rPr>
              <a:t>)                                                           </a:t>
            </a:r>
          </a:p>
          <a:p>
            <a:pPr lvl="2">
              <a:spcBef>
                <a:spcPts val="300"/>
              </a:spcBef>
            </a:pPr>
            <a:r>
              <a:rPr kumimoji="1" lang="en-US" altLang="ja-JP" sz="1700" b="1" dirty="0" err="1" smtClean="0">
                <a:solidFill>
                  <a:srgbClr val="00863D"/>
                </a:solidFill>
                <a:latin typeface="Times New Roman" pitchFamily="18" charset="0"/>
                <a:cs typeface="Times New Roman" pitchFamily="18" charset="0"/>
              </a:rPr>
              <a:t>plasmon</a:t>
            </a:r>
            <a:r>
              <a:rPr kumimoji="1" lang="en-US" altLang="ja-JP" sz="1700" b="1" dirty="0" smtClean="0">
                <a:solidFill>
                  <a:srgbClr val="00863D"/>
                </a:solidFill>
                <a:latin typeface="Times New Roman" pitchFamily="18" charset="0"/>
                <a:cs typeface="Times New Roman" pitchFamily="18" charset="0"/>
              </a:rPr>
              <a:t> decay (</a:t>
            </a:r>
            <a:r>
              <a:rPr kumimoji="1" lang="en-US" altLang="ja-JP" sz="1700" b="1" dirty="0" err="1" smtClean="0">
                <a:solidFill>
                  <a:srgbClr val="00863D"/>
                </a:solidFill>
                <a:latin typeface="Times New Roman" pitchFamily="18" charset="0"/>
                <a:cs typeface="Times New Roman" pitchFamily="18" charset="0"/>
              </a:rPr>
              <a:t>Ruffert</a:t>
            </a:r>
            <a:r>
              <a:rPr kumimoji="1" lang="en-US" altLang="ja-JP" sz="1700" b="1" dirty="0" smtClean="0">
                <a:solidFill>
                  <a:srgbClr val="00863D"/>
                </a:solidFill>
                <a:latin typeface="Times New Roman" pitchFamily="18" charset="0"/>
                <a:cs typeface="Times New Roman" pitchFamily="18" charset="0"/>
              </a:rPr>
              <a:t> et al. 1996)</a:t>
            </a:r>
          </a:p>
          <a:p>
            <a:pPr lvl="2">
              <a:spcBef>
                <a:spcPts val="300"/>
              </a:spcBef>
            </a:pPr>
            <a:r>
              <a:rPr kumimoji="1" lang="en-US" altLang="ja-JP" sz="1700" b="1" dirty="0" smtClean="0">
                <a:solidFill>
                  <a:srgbClr val="00863D"/>
                </a:solidFill>
                <a:latin typeface="Times New Roman" pitchFamily="18" charset="0"/>
                <a:cs typeface="Times New Roman" pitchFamily="18" charset="0"/>
              </a:rPr>
              <a:t> </a:t>
            </a:r>
            <a:r>
              <a:rPr lang="en-US" altLang="ja-JP" sz="1700" b="1" dirty="0" err="1" smtClean="0">
                <a:solidFill>
                  <a:srgbClr val="00863D"/>
                </a:solidFill>
                <a:latin typeface="Times New Roman" pitchFamily="18" charset="0"/>
                <a:cs typeface="Times New Roman" pitchFamily="18" charset="0"/>
              </a:rPr>
              <a:t>Bremsstrahlung</a:t>
            </a:r>
            <a:r>
              <a:rPr lang="en-US" altLang="ja-JP" sz="1700" b="1" dirty="0" smtClean="0">
                <a:solidFill>
                  <a:srgbClr val="00863D"/>
                </a:solidFill>
                <a:latin typeface="Times New Roman" pitchFamily="18" charset="0"/>
                <a:cs typeface="Times New Roman" pitchFamily="18" charset="0"/>
              </a:rPr>
              <a:t> (Burrows et al. 2006)</a:t>
            </a:r>
          </a:p>
          <a:p>
            <a:pPr lvl="1"/>
            <a:r>
              <a:rPr lang="en-US" altLang="ja-JP" sz="2200" dirty="0" smtClean="0">
                <a:solidFill>
                  <a:srgbClr val="0000FF"/>
                </a:solidFill>
                <a:latin typeface="Calibri" pitchFamily="34" charset="0"/>
              </a:rPr>
              <a:t>Neutrino opacities (Burrows et al. 2006) </a:t>
            </a:r>
          </a:p>
          <a:p>
            <a:pPr lvl="2"/>
            <a:r>
              <a:rPr lang="en-US" altLang="ja-JP" sz="1800" dirty="0" smtClean="0">
                <a:latin typeface="Calibri" pitchFamily="34" charset="0"/>
              </a:rPr>
              <a:t>(</a:t>
            </a:r>
            <a:r>
              <a:rPr lang="en-US" altLang="ja-JP" sz="1800" i="1" dirty="0" err="1" smtClean="0">
                <a:latin typeface="Times New Roman" pitchFamily="18" charset="0"/>
                <a:cs typeface="Times New Roman" pitchFamily="18" charset="0"/>
              </a:rPr>
              <a:t>n,p,A</a:t>
            </a:r>
            <a:r>
              <a:rPr lang="en-US" altLang="ja-JP" sz="1800" dirty="0" smtClean="0">
                <a:latin typeface="Calibri" pitchFamily="34" charset="0"/>
              </a:rPr>
              <a:t>)-scattering and </a:t>
            </a:r>
            <a:r>
              <a:rPr lang="en-US" altLang="ja-JP" sz="1800" dirty="0" smtClean="0">
                <a:latin typeface="Calibri" pitchFamily="34" charset="0"/>
              </a:rPr>
              <a:t>absorption</a:t>
            </a:r>
          </a:p>
          <a:p>
            <a:pPr lvl="2"/>
            <a:r>
              <a:rPr lang="en-US" altLang="ja-JP" sz="1800" dirty="0" smtClean="0">
                <a:latin typeface="Calibri" pitchFamily="34" charset="0"/>
              </a:rPr>
              <a:t>Recoil corrections (Horowitz 2001)</a:t>
            </a:r>
            <a:endParaRPr lang="en-US" altLang="ja-JP" sz="1800" dirty="0" smtClean="0">
              <a:latin typeface="Calibri" pitchFamily="34" charset="0"/>
            </a:endParaRPr>
          </a:p>
          <a:p>
            <a:pPr lvl="1"/>
            <a:r>
              <a:rPr kumimoji="1" lang="en-US" altLang="ja-JP" sz="1800" dirty="0" smtClean="0">
                <a:latin typeface="Calibri" pitchFamily="34" charset="0"/>
              </a:rPr>
              <a:t>High-resolution-shock-capturing scheme</a:t>
            </a:r>
            <a:endParaRPr lang="en-US" altLang="ja-JP" sz="1800" dirty="0" smtClean="0">
              <a:latin typeface="Calibri" pitchFamily="34" charset="0"/>
              <a:ea typeface="HGP教科書体" pitchFamily="18" charset="-128"/>
            </a:endParaRPr>
          </a:p>
          <a:p>
            <a:pPr lvl="1"/>
            <a:r>
              <a:rPr kumimoji="1" lang="en-US" altLang="ja-JP" sz="1800" b="1" dirty="0" smtClean="0">
                <a:solidFill>
                  <a:srgbClr val="FF0000"/>
                </a:solidFill>
                <a:latin typeface="Calibri" pitchFamily="34" charset="0"/>
              </a:rPr>
              <a:t>BH excision technique</a:t>
            </a:r>
          </a:p>
          <a:p>
            <a:endParaRPr kumimoji="1" lang="ja-JP" altLang="en-US" dirty="0">
              <a:latin typeface="Calibri" pitchFamily="34" charset="0"/>
              <a:ea typeface="HGP教科書体" pitchFamily="18" charset="-128"/>
            </a:endParaRPr>
          </a:p>
        </p:txBody>
      </p:sp>
      <p:graphicFrame>
        <p:nvGraphicFramePr>
          <p:cNvPr id="393217" name="Object 1"/>
          <p:cNvGraphicFramePr>
            <a:graphicFrameLocks noChangeAspect="1"/>
          </p:cNvGraphicFramePr>
          <p:nvPr/>
        </p:nvGraphicFramePr>
        <p:xfrm>
          <a:off x="7126609" y="3034087"/>
          <a:ext cx="1909887" cy="826961"/>
        </p:xfrm>
        <a:graphic>
          <a:graphicData uri="http://schemas.openxmlformats.org/presentationml/2006/ole">
            <p:oleObj spid="_x0000_s373762" name="数式" r:id="rId4" imgW="1117440" imgH="482400" progId="Equation.3">
              <p:embed/>
            </p:oleObj>
          </a:graphicData>
        </a:graphic>
      </p:graphicFrame>
      <p:graphicFrame>
        <p:nvGraphicFramePr>
          <p:cNvPr id="393219" name="Object 3"/>
          <p:cNvGraphicFramePr>
            <a:graphicFrameLocks noChangeAspect="1"/>
          </p:cNvGraphicFramePr>
          <p:nvPr/>
        </p:nvGraphicFramePr>
        <p:xfrm>
          <a:off x="5828844" y="4149080"/>
          <a:ext cx="3246229" cy="2232248"/>
        </p:xfrm>
        <a:graphic>
          <a:graphicData uri="http://schemas.openxmlformats.org/presentationml/2006/ole">
            <p:oleObj spid="_x0000_s373763" name="数式" r:id="rId5" imgW="2717640" imgH="1625400" progId="Equation.3">
              <p:embed/>
            </p:oleObj>
          </a:graphicData>
        </a:graphic>
      </p:graphicFrame>
      <p:sp>
        <p:nvSpPr>
          <p:cNvPr id="6" name="タイトル 5"/>
          <p:cNvSpPr>
            <a:spLocks noGrp="1"/>
          </p:cNvSpPr>
          <p:nvPr>
            <p:ph type="title"/>
          </p:nvPr>
        </p:nvSpPr>
        <p:spPr/>
        <p:txBody>
          <a:bodyPr/>
          <a:lstStyle/>
          <a:p>
            <a:r>
              <a:rPr kumimoji="1" lang="en-US" altLang="ja-JP" dirty="0" smtClean="0"/>
              <a:t>Summary of Code</a:t>
            </a:r>
            <a:endParaRPr kumimoji="1" lang="ja-JP" altLang="en-US" dirty="0"/>
          </a:p>
        </p:txBody>
      </p:sp>
      <p:sp>
        <p:nvSpPr>
          <p:cNvPr id="8" name="テキスト ボックス 7"/>
          <p:cNvSpPr txBox="1"/>
          <p:nvPr/>
        </p:nvSpPr>
        <p:spPr>
          <a:xfrm>
            <a:off x="4427984" y="764704"/>
            <a:ext cx="4716016" cy="323165"/>
          </a:xfrm>
          <a:prstGeom prst="rect">
            <a:avLst/>
          </a:prstGeom>
          <a:noFill/>
        </p:spPr>
        <p:txBody>
          <a:bodyPr wrap="square" rtlCol="0">
            <a:spAutoFit/>
          </a:bodyPr>
          <a:lstStyle/>
          <a:p>
            <a:pPr marL="0" lvl="1"/>
            <a:r>
              <a:rPr lang="en-US" altLang="ja-JP" sz="1500" dirty="0" err="1" smtClean="0">
                <a:solidFill>
                  <a:schemeClr val="accent2">
                    <a:lumMod val="75000"/>
                  </a:schemeClr>
                </a:solidFill>
                <a:latin typeface="Times New Roman" pitchFamily="18" charset="0"/>
                <a:cs typeface="Times New Roman" pitchFamily="18" charset="0"/>
              </a:rPr>
              <a:t>Sekiguchi</a:t>
            </a:r>
            <a:r>
              <a:rPr lang="en-US" altLang="ja-JP" sz="1500" dirty="0" smtClean="0">
                <a:solidFill>
                  <a:schemeClr val="accent2">
                    <a:lumMod val="75000"/>
                  </a:schemeClr>
                </a:solidFill>
                <a:latin typeface="Times New Roman" pitchFamily="18" charset="0"/>
                <a:cs typeface="Times New Roman" pitchFamily="18" charset="0"/>
              </a:rPr>
              <a:t> (2010) Progress of Theoretical Physics </a:t>
            </a:r>
            <a:r>
              <a:rPr lang="en-US" altLang="ja-JP" sz="1500" b="1" dirty="0" smtClean="0">
                <a:solidFill>
                  <a:schemeClr val="accent2">
                    <a:lumMod val="75000"/>
                  </a:schemeClr>
                </a:solidFill>
                <a:latin typeface="Times New Roman" pitchFamily="18" charset="0"/>
                <a:cs typeface="Times New Roman" pitchFamily="18" charset="0"/>
              </a:rPr>
              <a:t>124</a:t>
            </a:r>
            <a:r>
              <a:rPr lang="en-US" altLang="ja-JP" sz="1500" dirty="0" smtClean="0">
                <a:solidFill>
                  <a:schemeClr val="accent2">
                    <a:lumMod val="75000"/>
                  </a:schemeClr>
                </a:solidFill>
                <a:latin typeface="Times New Roman" pitchFamily="18" charset="0"/>
                <a:cs typeface="Times New Roman" pitchFamily="18" charset="0"/>
              </a:rPr>
              <a:t>, 331</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17475"/>
            <a:ext cx="8229600" cy="863600"/>
          </a:xfrm>
        </p:spPr>
        <p:txBody>
          <a:bodyPr/>
          <a:lstStyle/>
          <a:p>
            <a:r>
              <a:rPr lang="en-US" altLang="ja-JP" sz="4000" dirty="0"/>
              <a:t>Code Validity</a:t>
            </a:r>
            <a:r>
              <a:rPr lang="en-US" altLang="ja-JP" dirty="0"/>
              <a:t> </a:t>
            </a:r>
            <a:r>
              <a:rPr lang="en-US" altLang="ja-JP" sz="3200" dirty="0" smtClean="0"/>
              <a:t>(</a:t>
            </a:r>
            <a:r>
              <a:rPr lang="en-US" altLang="ja-JP" dirty="0" smtClean="0"/>
              <a:t>Spherical collapse</a:t>
            </a:r>
            <a:r>
              <a:rPr lang="en-US" altLang="ja-JP" sz="3200" dirty="0" smtClean="0"/>
              <a:t>)</a:t>
            </a:r>
            <a:r>
              <a:rPr lang="en-US" altLang="ja-JP" dirty="0" smtClean="0"/>
              <a:t> </a:t>
            </a:r>
            <a:endParaRPr lang="en-US" altLang="ja-JP" dirty="0"/>
          </a:p>
        </p:txBody>
      </p:sp>
      <p:sp>
        <p:nvSpPr>
          <p:cNvPr id="7171" name="Rectangle 3"/>
          <p:cNvSpPr>
            <a:spLocks noGrp="1" noChangeArrowheads="1"/>
          </p:cNvSpPr>
          <p:nvPr>
            <p:ph type="body" idx="1"/>
          </p:nvPr>
        </p:nvSpPr>
        <p:spPr>
          <a:xfrm>
            <a:off x="322263" y="1269057"/>
            <a:ext cx="8642350" cy="1439863"/>
          </a:xfrm>
        </p:spPr>
        <p:txBody>
          <a:bodyPr>
            <a:noAutofit/>
          </a:bodyPr>
          <a:lstStyle/>
          <a:p>
            <a:pPr>
              <a:lnSpc>
                <a:spcPct val="90000"/>
              </a:lnSpc>
            </a:pPr>
            <a:r>
              <a:rPr lang="en-US" altLang="ja-JP" sz="2400" dirty="0" smtClean="0">
                <a:latin typeface="Calibri" pitchFamily="34" charset="0"/>
              </a:rPr>
              <a:t>Comparison with 1D </a:t>
            </a:r>
            <a:r>
              <a:rPr lang="en-US" altLang="ja-JP" sz="2400" dirty="0">
                <a:latin typeface="Calibri" pitchFamily="34" charset="0"/>
              </a:rPr>
              <a:t>GR Boltzmann </a:t>
            </a:r>
            <a:r>
              <a:rPr lang="en-US" altLang="ja-JP" sz="2400" dirty="0" smtClean="0">
                <a:latin typeface="Calibri" pitchFamily="34" charset="0"/>
              </a:rPr>
              <a:t> </a:t>
            </a:r>
            <a:r>
              <a:rPr lang="en-US" altLang="ja-JP" sz="2400" dirty="0">
                <a:latin typeface="Calibri" pitchFamily="34" charset="0"/>
              </a:rPr>
              <a:t>(</a:t>
            </a:r>
            <a:r>
              <a:rPr lang="en-US" altLang="ja-JP" sz="2400" dirty="0" err="1">
                <a:latin typeface="Garamond" pitchFamily="18" charset="0"/>
              </a:rPr>
              <a:t>Liebendorfer</a:t>
            </a:r>
            <a:r>
              <a:rPr lang="en-US" altLang="ja-JP" sz="2400" dirty="0">
                <a:latin typeface="Garamond" pitchFamily="18" charset="0"/>
              </a:rPr>
              <a:t> et al. 2004</a:t>
            </a:r>
            <a:r>
              <a:rPr lang="en-US" altLang="ja-JP" sz="2400" dirty="0">
                <a:latin typeface="Calibri" pitchFamily="34" charset="0"/>
              </a:rPr>
              <a:t>) </a:t>
            </a:r>
            <a:endParaRPr lang="ja-JP" altLang="en-US" sz="2400" dirty="0">
              <a:latin typeface="Calibri" pitchFamily="34" charset="0"/>
            </a:endParaRPr>
          </a:p>
          <a:p>
            <a:pPr>
              <a:lnSpc>
                <a:spcPct val="90000"/>
              </a:lnSpc>
            </a:pPr>
            <a:r>
              <a:rPr lang="en-US" altLang="ja-JP" sz="2400" dirty="0" smtClean="0">
                <a:latin typeface="Calibri" pitchFamily="34" charset="0"/>
              </a:rPr>
              <a:t>Approximate agreements in Ye</a:t>
            </a:r>
            <a:r>
              <a:rPr lang="en-US" altLang="ja-JP" sz="2400" dirty="0">
                <a:latin typeface="Calibri" pitchFamily="34" charset="0"/>
              </a:rPr>
              <a:t>, </a:t>
            </a:r>
            <a:r>
              <a:rPr lang="en-US" altLang="ja-JP" sz="2400" dirty="0" smtClean="0">
                <a:latin typeface="Calibri" pitchFamily="34" charset="0"/>
              </a:rPr>
              <a:t>entropy</a:t>
            </a:r>
            <a:r>
              <a:rPr lang="en-US" altLang="ja-JP" sz="2400" dirty="0" smtClean="0">
                <a:latin typeface="Calibri" pitchFamily="34" charset="0"/>
              </a:rPr>
              <a:t>, and luminosities</a:t>
            </a:r>
            <a:endParaRPr lang="ja-JP" altLang="en-US" sz="2400" dirty="0">
              <a:latin typeface="Calibri" pitchFamily="34" charset="0"/>
            </a:endParaRPr>
          </a:p>
        </p:txBody>
      </p:sp>
      <p:pic>
        <p:nvPicPr>
          <p:cNvPr id="7172" name="Picture 4"/>
          <p:cNvPicPr>
            <a:picLocks noChangeAspect="1" noChangeArrowheads="1"/>
          </p:cNvPicPr>
          <p:nvPr/>
        </p:nvPicPr>
        <p:blipFill>
          <a:blip r:embed="rId2" cstate="print"/>
          <a:srcRect/>
          <a:stretch>
            <a:fillRect/>
          </a:stretch>
        </p:blipFill>
        <p:spPr bwMode="auto">
          <a:xfrm>
            <a:off x="107950" y="2884488"/>
            <a:ext cx="5256213" cy="3857625"/>
          </a:xfrm>
          <a:prstGeom prst="rect">
            <a:avLst/>
          </a:prstGeom>
          <a:noFill/>
          <a:ln w="12700" algn="ctr">
            <a:solidFill>
              <a:schemeClr val="tx1"/>
            </a:solidFill>
            <a:miter lim="800000"/>
            <a:headEnd/>
            <a:tailEnd/>
          </a:ln>
          <a:effectLst/>
        </p:spPr>
      </p:pic>
      <p:pic>
        <p:nvPicPr>
          <p:cNvPr id="7173" name="Picture 5"/>
          <p:cNvPicPr>
            <a:picLocks noChangeAspect="1" noChangeArrowheads="1"/>
          </p:cNvPicPr>
          <p:nvPr/>
        </p:nvPicPr>
        <p:blipFill>
          <a:blip r:embed="rId3" cstate="print"/>
          <a:srcRect/>
          <a:stretch>
            <a:fillRect/>
          </a:stretch>
        </p:blipFill>
        <p:spPr bwMode="auto">
          <a:xfrm>
            <a:off x="5508625" y="3760788"/>
            <a:ext cx="3527425" cy="2981325"/>
          </a:xfrm>
          <a:prstGeom prst="rect">
            <a:avLst/>
          </a:prstGeom>
          <a:noFill/>
          <a:ln w="12700" algn="ctr">
            <a:solidFill>
              <a:schemeClr val="tx1"/>
            </a:solidFill>
            <a:miter lim="800000"/>
            <a:headEnd/>
            <a:tailEnd/>
          </a:ln>
          <a:effectLst/>
        </p:spPr>
      </p:pic>
      <p:pic>
        <p:nvPicPr>
          <p:cNvPr id="7176" name="Picture 8"/>
          <p:cNvPicPr>
            <a:picLocks noChangeAspect="1" noChangeArrowheads="1"/>
          </p:cNvPicPr>
          <p:nvPr/>
        </p:nvPicPr>
        <p:blipFill>
          <a:blip r:embed="rId4" cstate="print"/>
          <a:srcRect/>
          <a:stretch>
            <a:fillRect/>
          </a:stretch>
        </p:blipFill>
        <p:spPr bwMode="auto">
          <a:xfrm>
            <a:off x="107950" y="2852738"/>
            <a:ext cx="5256213" cy="3889375"/>
          </a:xfrm>
          <a:prstGeom prst="rect">
            <a:avLst/>
          </a:prstGeom>
          <a:noFill/>
          <a:ln w="12700" algn="ctr">
            <a:solidFill>
              <a:schemeClr val="tx1"/>
            </a:solidFill>
            <a:miter lim="800000"/>
            <a:headEnd/>
            <a:tailEnd/>
          </a:ln>
          <a:effectLst/>
        </p:spPr>
      </p:pic>
      <p:pic>
        <p:nvPicPr>
          <p:cNvPr id="7177" name="Picture 9"/>
          <p:cNvPicPr>
            <a:picLocks noChangeAspect="1" noChangeArrowheads="1"/>
          </p:cNvPicPr>
          <p:nvPr/>
        </p:nvPicPr>
        <p:blipFill>
          <a:blip r:embed="rId5" cstate="print"/>
          <a:srcRect/>
          <a:stretch>
            <a:fillRect/>
          </a:stretch>
        </p:blipFill>
        <p:spPr bwMode="auto">
          <a:xfrm>
            <a:off x="5508625" y="3716338"/>
            <a:ext cx="3527425" cy="3025775"/>
          </a:xfrm>
          <a:prstGeom prst="rect">
            <a:avLst/>
          </a:prstGeom>
          <a:noFill/>
          <a:ln w="12700" algn="ctr">
            <a:solidFill>
              <a:schemeClr val="tx1"/>
            </a:solidFill>
            <a:miter lim="800000"/>
            <a:headEnd/>
            <a:tailEnd/>
          </a:ln>
          <a:effectLst/>
        </p:spPr>
      </p:pic>
      <p:pic>
        <p:nvPicPr>
          <p:cNvPr id="7175" name="Picture 7"/>
          <p:cNvPicPr>
            <a:picLocks noChangeAspect="1" noChangeArrowheads="1"/>
          </p:cNvPicPr>
          <p:nvPr/>
        </p:nvPicPr>
        <p:blipFill>
          <a:blip r:embed="rId6" cstate="print"/>
          <a:srcRect/>
          <a:stretch>
            <a:fillRect/>
          </a:stretch>
        </p:blipFill>
        <p:spPr bwMode="auto">
          <a:xfrm>
            <a:off x="5508625" y="3716338"/>
            <a:ext cx="3527425" cy="3025775"/>
          </a:xfrm>
          <a:prstGeom prst="rect">
            <a:avLst/>
          </a:prstGeom>
          <a:noFill/>
          <a:ln w="12700" algn="ctr">
            <a:solidFill>
              <a:schemeClr val="tx1"/>
            </a:solidFill>
            <a:miter lim="800000"/>
            <a:headEnd/>
            <a:tailEnd/>
          </a:ln>
          <a:effectLst/>
        </p:spPr>
      </p:pic>
      <p:pic>
        <p:nvPicPr>
          <p:cNvPr id="7178" name="Picture 10"/>
          <p:cNvPicPr>
            <a:picLocks noChangeAspect="1" noChangeArrowheads="1"/>
          </p:cNvPicPr>
          <p:nvPr/>
        </p:nvPicPr>
        <p:blipFill>
          <a:blip r:embed="rId7" cstate="print"/>
          <a:srcRect/>
          <a:stretch>
            <a:fillRect/>
          </a:stretch>
        </p:blipFill>
        <p:spPr bwMode="auto">
          <a:xfrm>
            <a:off x="107950" y="2852738"/>
            <a:ext cx="5256213" cy="3889375"/>
          </a:xfrm>
          <a:prstGeom prst="rect">
            <a:avLst/>
          </a:prstGeom>
          <a:noFill/>
          <a:ln w="12700">
            <a:solidFill>
              <a:schemeClr val="tx1"/>
            </a:solidFill>
            <a:miter lim="800000"/>
            <a:headEnd/>
            <a:tailEnd/>
          </a:ln>
          <a:effectLst/>
        </p:spPr>
      </p:pic>
      <p:pic>
        <p:nvPicPr>
          <p:cNvPr id="7179" name="Picture 11"/>
          <p:cNvPicPr>
            <a:picLocks noChangeAspect="1" noChangeArrowheads="1"/>
          </p:cNvPicPr>
          <p:nvPr/>
        </p:nvPicPr>
        <p:blipFill>
          <a:blip r:embed="rId8" cstate="print"/>
          <a:srcRect/>
          <a:stretch>
            <a:fillRect/>
          </a:stretch>
        </p:blipFill>
        <p:spPr bwMode="auto">
          <a:xfrm>
            <a:off x="539750" y="951755"/>
            <a:ext cx="7993063" cy="5789613"/>
          </a:xfrm>
          <a:prstGeom prst="rect">
            <a:avLst/>
          </a:prstGeom>
          <a:noFill/>
          <a:ln w="9525" algn="ctr">
            <a:solidFill>
              <a:schemeClr val="tx1"/>
            </a:solid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7176"/>
                                        </p:tgtEl>
                                        <p:attrNameLst>
                                          <p:attrName>style.visibility</p:attrName>
                                        </p:attrNameLst>
                                      </p:cBhvr>
                                      <p:to>
                                        <p:strVal val="visible"/>
                                      </p:to>
                                    </p:set>
                                    <p:anim calcmode="lin" valueType="num">
                                      <p:cBhvr>
                                        <p:cTn id="7" dur="500" fill="hold"/>
                                        <p:tgtEl>
                                          <p:spTgt spid="7176"/>
                                        </p:tgtEl>
                                        <p:attrNameLst>
                                          <p:attrName>ppt_w</p:attrName>
                                        </p:attrNameLst>
                                      </p:cBhvr>
                                      <p:tavLst>
                                        <p:tav tm="0">
                                          <p:val>
                                            <p:fltVal val="0"/>
                                          </p:val>
                                        </p:tav>
                                        <p:tav tm="100000">
                                          <p:val>
                                            <p:strVal val="#ppt_w"/>
                                          </p:val>
                                        </p:tav>
                                      </p:tavLst>
                                    </p:anim>
                                    <p:anim calcmode="lin" valueType="num">
                                      <p:cBhvr>
                                        <p:cTn id="8" dur="500" fill="hold"/>
                                        <p:tgtEl>
                                          <p:spTgt spid="7176"/>
                                        </p:tgtEl>
                                        <p:attrNameLst>
                                          <p:attrName>ppt_h</p:attrName>
                                        </p:attrNameLst>
                                      </p:cBhvr>
                                      <p:tavLst>
                                        <p:tav tm="0">
                                          <p:val>
                                            <p:fltVal val="0"/>
                                          </p:val>
                                        </p:tav>
                                        <p:tav tm="100000">
                                          <p:val>
                                            <p:strVal val="#ppt_h"/>
                                          </p:val>
                                        </p:tav>
                                      </p:tavLst>
                                    </p:anim>
                                    <p:animEffect transition="in" filter="fade">
                                      <p:cBhvr>
                                        <p:cTn id="9" dur="500"/>
                                        <p:tgtEl>
                                          <p:spTgt spid="7176"/>
                                        </p:tgtEl>
                                      </p:cBhvr>
                                    </p:animEffect>
                                  </p:childTnLst>
                                </p:cTn>
                              </p:par>
                              <p:par>
                                <p:cTn id="10" presetID="53" presetClass="entr" presetSubtype="0" fill="hold" nodeType="withEffect">
                                  <p:stCondLst>
                                    <p:cond delay="0"/>
                                  </p:stCondLst>
                                  <p:childTnLst>
                                    <p:set>
                                      <p:cBhvr>
                                        <p:cTn id="11" dur="1" fill="hold">
                                          <p:stCondLst>
                                            <p:cond delay="0"/>
                                          </p:stCondLst>
                                        </p:cTn>
                                        <p:tgtEl>
                                          <p:spTgt spid="7177"/>
                                        </p:tgtEl>
                                        <p:attrNameLst>
                                          <p:attrName>style.visibility</p:attrName>
                                        </p:attrNameLst>
                                      </p:cBhvr>
                                      <p:to>
                                        <p:strVal val="visible"/>
                                      </p:to>
                                    </p:set>
                                    <p:anim calcmode="lin" valueType="num">
                                      <p:cBhvr>
                                        <p:cTn id="12" dur="500" fill="hold"/>
                                        <p:tgtEl>
                                          <p:spTgt spid="7177"/>
                                        </p:tgtEl>
                                        <p:attrNameLst>
                                          <p:attrName>ppt_w</p:attrName>
                                        </p:attrNameLst>
                                      </p:cBhvr>
                                      <p:tavLst>
                                        <p:tav tm="0">
                                          <p:val>
                                            <p:fltVal val="0"/>
                                          </p:val>
                                        </p:tav>
                                        <p:tav tm="100000">
                                          <p:val>
                                            <p:strVal val="#ppt_w"/>
                                          </p:val>
                                        </p:tav>
                                      </p:tavLst>
                                    </p:anim>
                                    <p:anim calcmode="lin" valueType="num">
                                      <p:cBhvr>
                                        <p:cTn id="13" dur="500" fill="hold"/>
                                        <p:tgtEl>
                                          <p:spTgt spid="7177"/>
                                        </p:tgtEl>
                                        <p:attrNameLst>
                                          <p:attrName>ppt_h</p:attrName>
                                        </p:attrNameLst>
                                      </p:cBhvr>
                                      <p:tavLst>
                                        <p:tav tm="0">
                                          <p:val>
                                            <p:fltVal val="0"/>
                                          </p:val>
                                        </p:tav>
                                        <p:tav tm="100000">
                                          <p:val>
                                            <p:strVal val="#ppt_h"/>
                                          </p:val>
                                        </p:tav>
                                      </p:tavLst>
                                    </p:anim>
                                    <p:animEffect transition="in" filter="fade">
                                      <p:cBhvr>
                                        <p:cTn id="14" dur="500"/>
                                        <p:tgtEl>
                                          <p:spTgt spid="717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nodeType="clickEffect">
                                  <p:stCondLst>
                                    <p:cond delay="0"/>
                                  </p:stCondLst>
                                  <p:childTnLst>
                                    <p:set>
                                      <p:cBhvr>
                                        <p:cTn id="18" dur="1" fill="hold">
                                          <p:stCondLst>
                                            <p:cond delay="0"/>
                                          </p:stCondLst>
                                        </p:cTn>
                                        <p:tgtEl>
                                          <p:spTgt spid="7178"/>
                                        </p:tgtEl>
                                        <p:attrNameLst>
                                          <p:attrName>style.visibility</p:attrName>
                                        </p:attrNameLst>
                                      </p:cBhvr>
                                      <p:to>
                                        <p:strVal val="visible"/>
                                      </p:to>
                                    </p:set>
                                    <p:anim calcmode="lin" valueType="num">
                                      <p:cBhvr>
                                        <p:cTn id="19" dur="500" fill="hold"/>
                                        <p:tgtEl>
                                          <p:spTgt spid="7178"/>
                                        </p:tgtEl>
                                        <p:attrNameLst>
                                          <p:attrName>ppt_w</p:attrName>
                                        </p:attrNameLst>
                                      </p:cBhvr>
                                      <p:tavLst>
                                        <p:tav tm="0">
                                          <p:val>
                                            <p:fltVal val="0"/>
                                          </p:val>
                                        </p:tav>
                                        <p:tav tm="100000">
                                          <p:val>
                                            <p:strVal val="#ppt_w"/>
                                          </p:val>
                                        </p:tav>
                                      </p:tavLst>
                                    </p:anim>
                                    <p:anim calcmode="lin" valueType="num">
                                      <p:cBhvr>
                                        <p:cTn id="20" dur="500" fill="hold"/>
                                        <p:tgtEl>
                                          <p:spTgt spid="7178"/>
                                        </p:tgtEl>
                                        <p:attrNameLst>
                                          <p:attrName>ppt_h</p:attrName>
                                        </p:attrNameLst>
                                      </p:cBhvr>
                                      <p:tavLst>
                                        <p:tav tm="0">
                                          <p:val>
                                            <p:fltVal val="0"/>
                                          </p:val>
                                        </p:tav>
                                        <p:tav tm="100000">
                                          <p:val>
                                            <p:strVal val="#ppt_h"/>
                                          </p:val>
                                        </p:tav>
                                      </p:tavLst>
                                    </p:anim>
                                    <p:animEffect transition="in" filter="fade">
                                      <p:cBhvr>
                                        <p:cTn id="21" dur="500"/>
                                        <p:tgtEl>
                                          <p:spTgt spid="7178"/>
                                        </p:tgtEl>
                                      </p:cBhvr>
                                    </p:animEffect>
                                  </p:childTnLst>
                                </p:cTn>
                              </p:par>
                              <p:par>
                                <p:cTn id="22" presetID="53" presetClass="entr" presetSubtype="0" fill="hold" nodeType="withEffect">
                                  <p:stCondLst>
                                    <p:cond delay="0"/>
                                  </p:stCondLst>
                                  <p:childTnLst>
                                    <p:set>
                                      <p:cBhvr>
                                        <p:cTn id="23" dur="1" fill="hold">
                                          <p:stCondLst>
                                            <p:cond delay="0"/>
                                          </p:stCondLst>
                                        </p:cTn>
                                        <p:tgtEl>
                                          <p:spTgt spid="7175"/>
                                        </p:tgtEl>
                                        <p:attrNameLst>
                                          <p:attrName>style.visibility</p:attrName>
                                        </p:attrNameLst>
                                      </p:cBhvr>
                                      <p:to>
                                        <p:strVal val="visible"/>
                                      </p:to>
                                    </p:set>
                                    <p:anim calcmode="lin" valueType="num">
                                      <p:cBhvr>
                                        <p:cTn id="24" dur="500" fill="hold"/>
                                        <p:tgtEl>
                                          <p:spTgt spid="7175"/>
                                        </p:tgtEl>
                                        <p:attrNameLst>
                                          <p:attrName>ppt_w</p:attrName>
                                        </p:attrNameLst>
                                      </p:cBhvr>
                                      <p:tavLst>
                                        <p:tav tm="0">
                                          <p:val>
                                            <p:fltVal val="0"/>
                                          </p:val>
                                        </p:tav>
                                        <p:tav tm="100000">
                                          <p:val>
                                            <p:strVal val="#ppt_w"/>
                                          </p:val>
                                        </p:tav>
                                      </p:tavLst>
                                    </p:anim>
                                    <p:anim calcmode="lin" valueType="num">
                                      <p:cBhvr>
                                        <p:cTn id="25" dur="500" fill="hold"/>
                                        <p:tgtEl>
                                          <p:spTgt spid="7175"/>
                                        </p:tgtEl>
                                        <p:attrNameLst>
                                          <p:attrName>ppt_h</p:attrName>
                                        </p:attrNameLst>
                                      </p:cBhvr>
                                      <p:tavLst>
                                        <p:tav tm="0">
                                          <p:val>
                                            <p:fltVal val="0"/>
                                          </p:val>
                                        </p:tav>
                                        <p:tav tm="100000">
                                          <p:val>
                                            <p:strVal val="#ppt_h"/>
                                          </p:val>
                                        </p:tav>
                                      </p:tavLst>
                                    </p:anim>
                                    <p:animEffect transition="in" filter="fade">
                                      <p:cBhvr>
                                        <p:cTn id="26" dur="500"/>
                                        <p:tgtEl>
                                          <p:spTgt spid="717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179"/>
                                        </p:tgtEl>
                                        <p:attrNameLst>
                                          <p:attrName>style.visibility</p:attrName>
                                        </p:attrNameLst>
                                      </p:cBhvr>
                                      <p:to>
                                        <p:strVal val="visible"/>
                                      </p:to>
                                    </p:set>
                                    <p:animEffect transition="in" filter="fade">
                                      <p:cBhvr>
                                        <p:cTn id="31" dur="5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アース">
  <a:themeElements>
    <a:clrScheme name="シック">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アース">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アース">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txDef>
      <a:spPr>
        <a:noFill/>
      </a:spPr>
      <a:bodyPr wrap="square" rtlCol="0">
        <a:spAutoFit/>
      </a:bodyPr>
      <a:lstStyle>
        <a:defPPr>
          <a:defRPr kumimoji="1" sz="1650" b="1" dirty="0" smtClean="0">
            <a:latin typeface="Times New Roman" pitchFamily="18" charset="0"/>
            <a:cs typeface="Times New Roman" pitchFamily="18" charset="0"/>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5326</TotalTime>
  <Words>2518</Words>
  <Application>Microsoft Office PowerPoint</Application>
  <PresentationFormat>画面に合わせる (4:3)</PresentationFormat>
  <Paragraphs>285</Paragraphs>
  <Slides>39</Slides>
  <Notes>20</Notes>
  <HiddenSlides>0</HiddenSlides>
  <MMClips>0</MMClips>
  <ScaleCrop>false</ScaleCrop>
  <HeadingPairs>
    <vt:vector size="6" baseType="variant">
      <vt:variant>
        <vt:lpstr>テーマ</vt:lpstr>
      </vt:variant>
      <vt:variant>
        <vt:i4>1</vt:i4>
      </vt:variant>
      <vt:variant>
        <vt:lpstr>埋め込まれた OLE サーバー</vt:lpstr>
      </vt:variant>
      <vt:variant>
        <vt:i4>3</vt:i4>
      </vt:variant>
      <vt:variant>
        <vt:lpstr>スライド タイトル</vt:lpstr>
      </vt:variant>
      <vt:variant>
        <vt:i4>39</vt:i4>
      </vt:variant>
    </vt:vector>
  </HeadingPairs>
  <TitlesOfParts>
    <vt:vector size="43" baseType="lpstr">
      <vt:lpstr>アース</vt:lpstr>
      <vt:lpstr>Equation</vt:lpstr>
      <vt:lpstr>数式</vt:lpstr>
      <vt:lpstr>Microsoft 数式 3.0</vt:lpstr>
      <vt:lpstr>Formation and Evolution of BH+Disk  in Stellar Core Collapse </vt:lpstr>
      <vt:lpstr>Motivation: BH formation and LGRBs</vt:lpstr>
      <vt:lpstr>To produce LGRB</vt:lpstr>
      <vt:lpstr>Basic Equations and Physics</vt:lpstr>
      <vt:lpstr>BH formation 2005</vt:lpstr>
      <vt:lpstr>BH formation 2005</vt:lpstr>
      <vt:lpstr>BH formation 2010-2011:  Setting</vt:lpstr>
      <vt:lpstr>Summary of Code</vt:lpstr>
      <vt:lpstr>Code Validity (Spherical collapse) </vt:lpstr>
      <vt:lpstr>Three Initial Models</vt:lpstr>
      <vt:lpstr>Three Initial Models</vt:lpstr>
      <vt:lpstr>Comments on progenitor model of GRB</vt:lpstr>
      <vt:lpstr>BH formation 2010-2011: Results</vt:lpstr>
      <vt:lpstr>Collapse of 100Msolar presupernova model </vt:lpstr>
      <vt:lpstr>Collapse of 100Msolar presupernova model </vt:lpstr>
      <vt:lpstr>Collapse of 100Msolar presupernova model</vt:lpstr>
      <vt:lpstr>Collapse of 100Msolar presupernova model</vt:lpstr>
      <vt:lpstr>Collapse of 100Msolar presupernova model</vt:lpstr>
      <vt:lpstr>Rotational Profile of PNS</vt:lpstr>
      <vt:lpstr>Importance of Rotation : Oblique Shock</vt:lpstr>
      <vt:lpstr>Importance of high entropy</vt:lpstr>
      <vt:lpstr>Similarities with ordinary SNe</vt:lpstr>
      <vt:lpstr>Neutrino Luminosity (PNS Phase)</vt:lpstr>
      <vt:lpstr>Neutrino Luminosity (BH Phase)</vt:lpstr>
      <vt:lpstr>Collapse of 500Msolar PopIII stellar core</vt:lpstr>
      <vt:lpstr>Collapse of 500Msolar PopIII stellar core</vt:lpstr>
      <vt:lpstr>Outflow appears even when BH is formed</vt:lpstr>
      <vt:lpstr>Collapse of 500Msolar PopIII stellar core</vt:lpstr>
      <vt:lpstr>Moderately High entropy core</vt:lpstr>
      <vt:lpstr>Moderately High entropy core</vt:lpstr>
      <vt:lpstr>Neutrino luminosity</vt:lpstr>
      <vt:lpstr>GW from disk convection</vt:lpstr>
      <vt:lpstr>Summary</vt:lpstr>
      <vt:lpstr>Future studies</vt:lpstr>
      <vt:lpstr>Going Further: GR-RadiationHydro</vt:lpstr>
      <vt:lpstr>More realistic rotational profile</vt:lpstr>
      <vt:lpstr>Binary neutron star mergers</vt:lpstr>
      <vt:lpstr>スライド 38</vt:lpstr>
      <vt:lpstr>KH instability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HPCと数値相対論で探る　　　　連星中性子星の合体 </dc:title>
  <dc:creator>sekig</dc:creator>
  <cp:lastModifiedBy>sekig</cp:lastModifiedBy>
  <cp:revision>483</cp:revision>
  <dcterms:created xsi:type="dcterms:W3CDTF">2011-01-16T02:22:23Z</dcterms:created>
  <dcterms:modified xsi:type="dcterms:W3CDTF">2012-03-09T04:26:58Z</dcterms:modified>
</cp:coreProperties>
</file>