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40"/>
  </p:notesMasterIdLst>
  <p:sldIdLst>
    <p:sldId id="257" r:id="rId2"/>
    <p:sldId id="313" r:id="rId3"/>
    <p:sldId id="309" r:id="rId4"/>
    <p:sldId id="310" r:id="rId5"/>
    <p:sldId id="311" r:id="rId6"/>
    <p:sldId id="308" r:id="rId7"/>
    <p:sldId id="284" r:id="rId8"/>
    <p:sldId id="290" r:id="rId9"/>
    <p:sldId id="291" r:id="rId10"/>
    <p:sldId id="292" r:id="rId11"/>
    <p:sldId id="293" r:id="rId12"/>
    <p:sldId id="294" r:id="rId13"/>
    <p:sldId id="307" r:id="rId14"/>
    <p:sldId id="295" r:id="rId15"/>
    <p:sldId id="296" r:id="rId16"/>
    <p:sldId id="298" r:id="rId17"/>
    <p:sldId id="299" r:id="rId18"/>
    <p:sldId id="318" r:id="rId19"/>
    <p:sldId id="315" r:id="rId20"/>
    <p:sldId id="316" r:id="rId21"/>
    <p:sldId id="317" r:id="rId22"/>
    <p:sldId id="300" r:id="rId23"/>
    <p:sldId id="301" r:id="rId24"/>
    <p:sldId id="319" r:id="rId25"/>
    <p:sldId id="320" r:id="rId26"/>
    <p:sldId id="321" r:id="rId27"/>
    <p:sldId id="322" r:id="rId28"/>
    <p:sldId id="312" r:id="rId29"/>
    <p:sldId id="287" r:id="rId30"/>
    <p:sldId id="286" r:id="rId31"/>
    <p:sldId id="302" r:id="rId32"/>
    <p:sldId id="303" r:id="rId33"/>
    <p:sldId id="285" r:id="rId34"/>
    <p:sldId id="323" r:id="rId35"/>
    <p:sldId id="304" r:id="rId36"/>
    <p:sldId id="305" r:id="rId37"/>
    <p:sldId id="306" r:id="rId38"/>
    <p:sldId id="28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BBB6D"/>
    <a:srgbClr val="FF3300"/>
    <a:srgbClr val="CC0000"/>
    <a:srgbClr val="FFCC00"/>
    <a:srgbClr val="F78A07"/>
    <a:srgbClr val="B08600"/>
    <a:srgbClr val="FF6600"/>
    <a:srgbClr val="3D1AEC"/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>
        <p:scale>
          <a:sx n="60" d="100"/>
          <a:sy n="60" d="100"/>
        </p:scale>
        <p:origin x="-979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F4F924C-E6B9-42BD-8128-2204266E8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676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924C-E6B9-42BD-8128-2204266E887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09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4840F-F8F6-4079-9EE2-B038DB806C8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8320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093D3-EA96-4AFB-A7E7-FC86A31F0C9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482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B9D34-084F-45E7-9AE2-11D0586836C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120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E8A671-35B3-4720-9580-ED3C4005B3D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619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FCEBD1-D85E-45F2-8722-54C907B2AC7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322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CAA1E9-617A-473D-8B8C-F19ED0B28667}" type="slidenum">
              <a:rPr lang="pt-BR"/>
              <a:pPr/>
              <a:t>‹#›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680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CA390-10BB-48E8-823D-3D029203EBE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878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D34C-E8A6-4C4B-A2AE-C0D99EE3166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022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EA8E-5AB9-49FD-84D8-486D69442A1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13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8BFEC-F84A-4D66-BA8F-D2767FD7C47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1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B3D37-34C2-415C-9947-0B8577CDFBD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728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D0244-7E4C-4E3F-A911-47739A533F0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391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6B76-9839-427D-883C-CC34AA154FE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359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6652-E46B-4412-BE0C-663F0C0CDADC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62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12F26A8-0D33-4D71-A91B-DE58E4DAAD3D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microsoft.com/office/2007/relationships/hdphoto" Target="../media/hdphoto5.wdp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9070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dirty="0"/>
              <a:t>   </a:t>
            </a:r>
            <a:r>
              <a:rPr lang="en-US" sz="4800" b="1" dirty="0" smtClean="0">
                <a:solidFill>
                  <a:srgbClr val="FBBB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quark stars</a:t>
            </a:r>
            <a:endParaRPr lang="en-US" sz="3200" b="1" dirty="0">
              <a:solidFill>
                <a:srgbClr val="FBBB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156859" y="2819400"/>
            <a:ext cx="47063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              J.E</a:t>
            </a:r>
            <a:r>
              <a:rPr lang="en-US" sz="2800" b="1" i="1" dirty="0">
                <a:solidFill>
                  <a:schemeClr val="bg1"/>
                </a:solidFill>
              </a:rPr>
              <a:t>. Horvath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  IAG </a:t>
            </a:r>
            <a:r>
              <a:rPr lang="en-US" sz="2800" b="1" i="1" dirty="0" smtClean="0">
                <a:solidFill>
                  <a:schemeClr val="bg1"/>
                </a:solidFill>
              </a:rPr>
              <a:t>– USP São Paulo, Brazil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40969" name="Picture 6" descr="IAG-logo3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400" y="4114800"/>
            <a:ext cx="2057400" cy="20431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05943" y="2060848"/>
            <a:ext cx="6355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C000"/>
                </a:solidFill>
              </a:rPr>
              <a:t>Pairing in quark matter</a:t>
            </a:r>
          </a:p>
          <a:p>
            <a:pPr algn="ctr" eaLnBrk="0" hangingPunct="0"/>
            <a:r>
              <a:rPr lang="en-US" sz="2400" b="1" dirty="0">
                <a:solidFill>
                  <a:srgbClr val="FFC000"/>
                </a:solidFill>
              </a:rPr>
              <a:t>(</a:t>
            </a:r>
            <a:r>
              <a:rPr lang="en-US" sz="2400" b="1" dirty="0" err="1">
                <a:solidFill>
                  <a:srgbClr val="FFC000"/>
                </a:solidFill>
              </a:rPr>
              <a:t>Barrois</a:t>
            </a:r>
            <a:r>
              <a:rPr lang="en-US" sz="2400" b="1" dirty="0">
                <a:solidFill>
                  <a:srgbClr val="FFC000"/>
                </a:solidFill>
              </a:rPr>
              <a:t> 1979, </a:t>
            </a:r>
            <a:r>
              <a:rPr lang="en-US" sz="2400" b="1" dirty="0" err="1">
                <a:solidFill>
                  <a:srgbClr val="FFC000"/>
                </a:solidFill>
              </a:rPr>
              <a:t>Bailin</a:t>
            </a:r>
            <a:r>
              <a:rPr lang="en-US" sz="2400" b="1" dirty="0">
                <a:solidFill>
                  <a:srgbClr val="FFC000"/>
                </a:solidFill>
              </a:rPr>
              <a:t> &amp; Love 1984...)</a:t>
            </a:r>
          </a:p>
          <a:p>
            <a:pPr algn="ctr" eaLnBrk="0" hangingPunct="0"/>
            <a:r>
              <a:rPr lang="en-US" sz="2400" b="1" dirty="0">
                <a:solidFill>
                  <a:srgbClr val="FFC000"/>
                </a:solidFill>
              </a:rPr>
              <a:t>small gaps </a:t>
            </a:r>
            <a:r>
              <a:rPr lang="en-US" sz="2400" b="1" dirty="0">
                <a:solidFill>
                  <a:srgbClr val="FFC000"/>
                </a:solidFill>
                <a:sym typeface="Symbol" pitchFamily="18" charset="2"/>
              </a:rPr>
              <a:t> ~ 1 </a:t>
            </a:r>
            <a:r>
              <a:rPr lang="en-US" sz="2400" b="1" dirty="0" err="1">
                <a:solidFill>
                  <a:srgbClr val="FFC000"/>
                </a:solidFill>
                <a:sym typeface="Symbol" pitchFamily="18" charset="2"/>
              </a:rPr>
              <a:t>MeV</a:t>
            </a:r>
            <a:r>
              <a:rPr lang="en-US" sz="2400" b="1" dirty="0">
                <a:solidFill>
                  <a:srgbClr val="FFC000"/>
                </a:solidFill>
                <a:sym typeface="Symbol" pitchFamily="18" charset="2"/>
              </a:rPr>
              <a:t>, considerable uncertainty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05400" y="4221088"/>
            <a:ext cx="3829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C000"/>
                </a:solidFill>
              </a:rPr>
              <a:t>New round of </a:t>
            </a:r>
            <a:r>
              <a:rPr lang="en-US" sz="2400" b="1" dirty="0" smtClean="0">
                <a:solidFill>
                  <a:srgbClr val="FFC000"/>
                </a:solidFill>
              </a:rPr>
              <a:t>calculations: </a:t>
            </a:r>
            <a:endParaRPr lang="en-US" sz="2400" b="1" dirty="0">
              <a:solidFill>
                <a:srgbClr val="FFC000"/>
              </a:solidFill>
            </a:endParaRPr>
          </a:p>
          <a:p>
            <a:pPr eaLnBrk="0" hangingPunct="0"/>
            <a:r>
              <a:rPr lang="en-US" sz="2400" b="1" dirty="0">
                <a:solidFill>
                  <a:srgbClr val="FFC000"/>
                </a:solidFill>
              </a:rPr>
              <a:t>pairing stronger and richer 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eaLnBrk="0" hangingPunct="0"/>
            <a:r>
              <a:rPr lang="en-US" sz="2400" b="1" dirty="0" smtClean="0">
                <a:solidFill>
                  <a:srgbClr val="FFC000"/>
                </a:solidFill>
              </a:rPr>
              <a:t>structure large gaps </a:t>
            </a:r>
          </a:p>
          <a:p>
            <a:pPr eaLnBrk="0" hangingPunct="0"/>
            <a:r>
              <a:rPr lang="en-US" sz="2400" b="1" dirty="0" smtClean="0">
                <a:solidFill>
                  <a:srgbClr val="FFC000"/>
                </a:solidFill>
              </a:rPr>
              <a:t>up to </a:t>
            </a:r>
            <a:r>
              <a:rPr lang="en-US" sz="2400" b="1" dirty="0">
                <a:solidFill>
                  <a:srgbClr val="FFC000"/>
                </a:solidFill>
                <a:sym typeface="Symbol" pitchFamily="18" charset="2"/>
              </a:rPr>
              <a:t> ~ 100 </a:t>
            </a:r>
            <a:r>
              <a:rPr lang="en-US" sz="2400" b="1" dirty="0" err="1" smtClean="0">
                <a:solidFill>
                  <a:srgbClr val="FFC000"/>
                </a:solidFill>
                <a:sym typeface="Symbol" pitchFamily="18" charset="2"/>
              </a:rPr>
              <a:t>MeV</a:t>
            </a:r>
            <a:endParaRPr lang="en-US" sz="2400" b="1" dirty="0">
              <a:solidFill>
                <a:srgbClr val="FFC000"/>
              </a:solidFill>
              <a:sym typeface="Symbol" pitchFamily="18" charset="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536" y="304800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2400" b="1" dirty="0" smtClean="0">
                <a:solidFill>
                  <a:srgbClr val="FFCC00"/>
                </a:solidFill>
              </a:rPr>
              <a:t>Is </a:t>
            </a:r>
            <a:r>
              <a:rPr lang="pt-BR" sz="2400" b="1" dirty="0" err="1" smtClean="0">
                <a:solidFill>
                  <a:srgbClr val="FFCC00"/>
                </a:solidFill>
              </a:rPr>
              <a:t>there</a:t>
            </a:r>
            <a:r>
              <a:rPr lang="pt-BR" sz="2400" b="1" dirty="0" smtClean="0">
                <a:solidFill>
                  <a:srgbClr val="FFCC00"/>
                </a:solidFill>
              </a:rPr>
              <a:t> still </a:t>
            </a:r>
            <a:r>
              <a:rPr lang="pt-BR" sz="2400" b="1" dirty="0" err="1" smtClean="0">
                <a:solidFill>
                  <a:srgbClr val="FFCC00"/>
                </a:solidFill>
              </a:rPr>
              <a:t>room</a:t>
            </a:r>
            <a:r>
              <a:rPr lang="pt-BR" sz="2400" b="1" dirty="0" smtClean="0">
                <a:solidFill>
                  <a:srgbClr val="FFCC00"/>
                </a:solidFill>
              </a:rPr>
              <a:t> for “</a:t>
            </a:r>
            <a:r>
              <a:rPr lang="pt-BR" sz="2400" b="1" dirty="0" err="1" smtClean="0">
                <a:solidFill>
                  <a:srgbClr val="FFCC00"/>
                </a:solidFill>
              </a:rPr>
              <a:t>pure</a:t>
            </a:r>
            <a:r>
              <a:rPr lang="pt-BR" sz="2400" b="1" dirty="0" smtClean="0">
                <a:solidFill>
                  <a:srgbClr val="FFCC00"/>
                </a:solidFill>
              </a:rPr>
              <a:t>” SS ?</a:t>
            </a:r>
          </a:p>
          <a:p>
            <a:endParaRPr lang="pt-BR" sz="2400" b="1" dirty="0" smtClean="0">
              <a:solidFill>
                <a:srgbClr val="FFCC00"/>
              </a:solidFill>
            </a:endParaRPr>
          </a:p>
          <a:p>
            <a:r>
              <a:rPr lang="pt-BR" sz="2400" b="1" dirty="0" smtClean="0">
                <a:solidFill>
                  <a:srgbClr val="FFCC00"/>
                </a:solidFill>
              </a:rPr>
              <a:t>SQM </a:t>
            </a:r>
            <a:r>
              <a:rPr lang="pt-BR" sz="2400" b="1" dirty="0">
                <a:solidFill>
                  <a:srgbClr val="FFCC00"/>
                </a:solidFill>
              </a:rPr>
              <a:t>vs. CFL </a:t>
            </a:r>
            <a:r>
              <a:rPr lang="pt-BR" sz="2400" b="1" dirty="0" err="1">
                <a:solidFill>
                  <a:srgbClr val="FFCC00"/>
                </a:solidFill>
              </a:rPr>
              <a:t>Strange</a:t>
            </a:r>
            <a:r>
              <a:rPr lang="pt-BR" sz="2400" b="1" dirty="0">
                <a:solidFill>
                  <a:srgbClr val="FFCC00"/>
                </a:solidFill>
              </a:rPr>
              <a:t> </a:t>
            </a:r>
            <a:r>
              <a:rPr lang="pt-BR" sz="2400" b="1" dirty="0" err="1">
                <a:solidFill>
                  <a:srgbClr val="FFCC00"/>
                </a:solidFill>
              </a:rPr>
              <a:t>Matter</a:t>
            </a:r>
            <a:r>
              <a:rPr lang="pt-BR" sz="2400" b="1" dirty="0">
                <a:solidFill>
                  <a:srgbClr val="FFCC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C00"/>
                </a:solidFill>
              </a:rPr>
              <a:t>The</a:t>
            </a:r>
            <a:r>
              <a:rPr lang="pt-BR" sz="2400" b="1" dirty="0">
                <a:solidFill>
                  <a:srgbClr val="FFCC00"/>
                </a:solidFill>
              </a:rPr>
              <a:t> </a:t>
            </a:r>
            <a:r>
              <a:rPr lang="pt-BR" sz="2400" b="1" dirty="0" err="1">
                <a:solidFill>
                  <a:srgbClr val="FFCC00"/>
                </a:solidFill>
              </a:rPr>
              <a:t>quest</a:t>
            </a:r>
            <a:r>
              <a:rPr lang="pt-BR" sz="2400" b="1" dirty="0">
                <a:solidFill>
                  <a:srgbClr val="FFCC00"/>
                </a:solidFill>
              </a:rPr>
              <a:t> for </a:t>
            </a:r>
            <a:r>
              <a:rPr lang="pt-BR" sz="2400" b="1" dirty="0" err="1">
                <a:solidFill>
                  <a:srgbClr val="FFCC00"/>
                </a:solidFill>
              </a:rPr>
              <a:t>the</a:t>
            </a:r>
            <a:r>
              <a:rPr lang="pt-BR" sz="2400" b="1" dirty="0">
                <a:solidFill>
                  <a:srgbClr val="FFCC00"/>
                </a:solidFill>
              </a:rPr>
              <a:t> </a:t>
            </a:r>
            <a:r>
              <a:rPr lang="pt-BR" sz="2400" b="1" dirty="0" err="1">
                <a:solidFill>
                  <a:srgbClr val="FFCC00"/>
                </a:solidFill>
              </a:rPr>
              <a:t>ground</a:t>
            </a:r>
            <a:r>
              <a:rPr lang="pt-BR" sz="2400" b="1" dirty="0">
                <a:solidFill>
                  <a:srgbClr val="FFCC00"/>
                </a:solidFill>
              </a:rPr>
              <a:t> </a:t>
            </a:r>
            <a:r>
              <a:rPr lang="pt-BR" sz="2400" b="1" dirty="0" err="1">
                <a:solidFill>
                  <a:srgbClr val="FFCC00"/>
                </a:solidFill>
              </a:rPr>
              <a:t>state</a:t>
            </a:r>
            <a:endParaRPr lang="pt-BR" sz="2400" b="1" dirty="0">
              <a:solidFill>
                <a:srgbClr val="FFCC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2" y="3298881"/>
            <a:ext cx="4881718" cy="355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49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92275" y="476250"/>
            <a:ext cx="5500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 SQM vs. CFL Strange Matter </a:t>
            </a:r>
          </a:p>
          <a:p>
            <a:r>
              <a:rPr lang="pt-BR"/>
              <a:t>     difference of equilibria </a:t>
            </a:r>
          </a:p>
        </p:txBody>
      </p:sp>
      <p:graphicFrame>
        <p:nvGraphicFramePr>
          <p:cNvPr id="20489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82145724"/>
              </p:ext>
            </p:extLst>
          </p:nvPr>
        </p:nvGraphicFramePr>
        <p:xfrm>
          <a:off x="1079726" y="1579654"/>
          <a:ext cx="3384550" cy="520700"/>
        </p:xfrm>
        <a:graphic>
          <a:graphicData uri="http://schemas.openxmlformats.org/presentationml/2006/ole">
            <p:oleObj spid="_x0000_s3084" name="Equation" r:id="rId3" imgW="1651000" imgH="254000" progId="Equation.3">
              <p:embed/>
            </p:oleObj>
          </a:graphicData>
        </a:graphic>
      </p:graphicFrame>
      <p:graphicFrame>
        <p:nvGraphicFramePr>
          <p:cNvPr id="20498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1624992444"/>
              </p:ext>
            </p:extLst>
          </p:nvPr>
        </p:nvGraphicFramePr>
        <p:xfrm>
          <a:off x="990600" y="2769244"/>
          <a:ext cx="3816350" cy="771525"/>
        </p:xfrm>
        <a:graphic>
          <a:graphicData uri="http://schemas.openxmlformats.org/presentationml/2006/ole">
            <p:oleObj spid="_x0000_s3085" name="Equation" r:id="rId4" imgW="2387600" imgH="482600" progId="Equation.3">
              <p:embed/>
            </p:oleObj>
          </a:graphicData>
        </a:graphic>
      </p:graphicFrame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26738" y="1424506"/>
            <a:ext cx="31481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Chemical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equilibrium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/>
              <a:t>(</a:t>
            </a:r>
            <a:r>
              <a:rPr lang="pt-BR" sz="2400" b="1" dirty="0" err="1">
                <a:solidFill>
                  <a:srgbClr val="FFC000"/>
                </a:solidFill>
              </a:rPr>
              <a:t>equal</a:t>
            </a:r>
            <a:r>
              <a:rPr lang="pt-BR" sz="2400" b="1" dirty="0">
                <a:solidFill>
                  <a:srgbClr val="FFC000"/>
                </a:solidFill>
              </a:rPr>
              <a:t> Fermi </a:t>
            </a:r>
            <a:r>
              <a:rPr lang="pt-BR" sz="2400" b="1" dirty="0" err="1">
                <a:solidFill>
                  <a:srgbClr val="FFC000"/>
                </a:solidFill>
              </a:rPr>
              <a:t>energies</a:t>
            </a:r>
            <a:r>
              <a:rPr lang="pt-BR" sz="2400" b="1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218113" y="2924175"/>
            <a:ext cx="2749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Electrical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neutrality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953000" y="4572000"/>
            <a:ext cx="3295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Chemical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equilibrium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(</a:t>
            </a:r>
            <a:r>
              <a:rPr lang="pt-BR" sz="2400" b="1" dirty="0" err="1">
                <a:solidFill>
                  <a:srgbClr val="FFC000"/>
                </a:solidFill>
              </a:rPr>
              <a:t>equal</a:t>
            </a:r>
            <a:r>
              <a:rPr lang="pt-BR" sz="2400" b="1" dirty="0">
                <a:solidFill>
                  <a:srgbClr val="FFC000"/>
                </a:solidFill>
              </a:rPr>
              <a:t> Fermi momenta)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953000" y="5589588"/>
            <a:ext cx="337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  </a:t>
            </a:r>
            <a:r>
              <a:rPr lang="pt-BR" sz="2400" b="1" dirty="0" err="1">
                <a:solidFill>
                  <a:srgbClr val="FFC000"/>
                </a:solidFill>
              </a:rPr>
              <a:t>Electrical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neutrality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is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automatic</a:t>
            </a:r>
            <a:r>
              <a:rPr lang="pt-BR" sz="2400" b="1" dirty="0">
                <a:solidFill>
                  <a:srgbClr val="FFC000"/>
                </a:solidFill>
              </a:rPr>
              <a:t> (no </a:t>
            </a:r>
            <a:r>
              <a:rPr lang="pt-BR" sz="2400" b="1" dirty="0" err="1">
                <a:solidFill>
                  <a:srgbClr val="FFC000"/>
                </a:solidFill>
              </a:rPr>
              <a:t>electrons</a:t>
            </a:r>
            <a:r>
              <a:rPr lang="pt-BR" sz="2400" b="1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20504" name="Picture 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-18000" contrast="20000"/>
          </a:blip>
          <a:srcRect/>
          <a:stretch>
            <a:fillRect/>
          </a:stretch>
        </p:blipFill>
        <p:spPr>
          <a:xfrm>
            <a:off x="457200" y="4591050"/>
            <a:ext cx="4392613" cy="998538"/>
          </a:xfrm>
          <a:noFill/>
          <a:ln/>
        </p:spPr>
      </p:pic>
      <p:sp>
        <p:nvSpPr>
          <p:cNvPr id="10" name="Rectangle 9"/>
          <p:cNvSpPr/>
          <p:nvPr/>
        </p:nvSpPr>
        <p:spPr>
          <a:xfrm>
            <a:off x="785786" y="642918"/>
            <a:ext cx="233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The CFL case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3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1219200" y="2286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844455" y="346075"/>
            <a:ext cx="2519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Absolute stability </a:t>
            </a:r>
          </a:p>
          <a:p>
            <a:pPr algn="ctr" eaLnBrk="0" hangingPunct="0"/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condition</a:t>
            </a:r>
            <a:endParaRPr lang="en-US" sz="20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827088" y="1341438"/>
            <a:ext cx="51530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385362" y="1412875"/>
            <a:ext cx="2339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accent1"/>
                </a:solidFill>
              </a:rPr>
              <a:t>Boundary of the</a:t>
            </a:r>
          </a:p>
          <a:p>
            <a:pPr algn="ctr" eaLnBrk="0" hangingPunct="0"/>
            <a:r>
              <a:rPr lang="en-US" sz="2400" b="1" dirty="0">
                <a:solidFill>
                  <a:schemeClr val="accent1"/>
                </a:solidFill>
              </a:rPr>
              <a:t>stable region </a:t>
            </a:r>
          </a:p>
          <a:p>
            <a:pPr algn="ctr" eaLnBrk="0" hangingPunct="0"/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7272338" y="3657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pt-BR" sz="2400" b="1">
              <a:latin typeface="Times New Roman" pitchFamily="18" charset="0"/>
            </a:endParaRPr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600200" y="2492375"/>
            <a:ext cx="6067425" cy="43195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5181600" y="2565400"/>
            <a:ext cx="3962400" cy="9144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407019" y="4236670"/>
            <a:ext cx="2543646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Parabolic approx.:</a:t>
            </a:r>
          </a:p>
          <a:p>
            <a:pPr algn="ctr" eaLnBrk="0" hangingPunct="0"/>
            <a:r>
              <a:rPr lang="en-US" sz="2400" b="1" dirty="0"/>
              <a:t>dashed  line</a:t>
            </a:r>
          </a:p>
        </p:txBody>
      </p:sp>
    </p:spTree>
    <p:extLst>
      <p:ext uri="{BB962C8B-B14F-4D97-AF65-F5344CB8AC3E}">
        <p14:creationId xmlns="" xmlns:p14="http://schemas.microsoft.com/office/powerpoint/2010/main" val="1516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2" y="1981200"/>
            <a:ext cx="5500999" cy="46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7000" contrast="8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102278" cy="107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41309" y="838200"/>
            <a:ext cx="3406702" cy="2712666"/>
          </a:xfrm>
          <a:prstGeom prst="rect">
            <a:avLst/>
          </a:prstGeom>
          <a:blipFill rotWithShape="1">
            <a:blip r:embed="rId5">
              <a:lum bright="-4000" contrast="54000"/>
            </a:blip>
            <a:stretch>
              <a:fillRect l="-2862" t="-1802" b="-4279"/>
            </a:stretch>
          </a:blipFill>
        </p:spPr>
        <p:txBody>
          <a:bodyPr/>
          <a:lstStyle/>
          <a:p>
            <a:r>
              <a:rPr lang="pt-BR" dirty="0">
                <a:noFill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7884" y="414338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Applies to a quark core, not to a self-bound star</a:t>
            </a:r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7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11560" y="1841597"/>
            <a:ext cx="821652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We could start from the same free energy parametrization (Alford &amp; Reddy), changing only the  </a:t>
            </a:r>
            <a:r>
              <a:rPr lang="pt-BR" sz="2400" b="1" i="1" dirty="0" smtClean="0">
                <a:solidFill>
                  <a:srgbClr val="FFC000"/>
                </a:solidFill>
              </a:rPr>
              <a:t>Beff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but</a:t>
            </a:r>
            <a:r>
              <a:rPr lang="pt-BR" sz="2400" b="1" dirty="0" smtClean="0">
                <a:solidFill>
                  <a:srgbClr val="FFC000"/>
                </a:solidFill>
              </a:rPr>
              <a:t>... </a:t>
            </a:r>
            <a:r>
              <a:rPr lang="pt-BR" sz="2400" b="1" dirty="0" err="1" smtClean="0">
                <a:solidFill>
                  <a:srgbClr val="FFC000"/>
                </a:solidFill>
              </a:rPr>
              <a:t>Parametrizations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may</a:t>
            </a:r>
            <a:r>
              <a:rPr lang="pt-BR" sz="2400" b="1" dirty="0" smtClean="0">
                <a:solidFill>
                  <a:srgbClr val="FFC000"/>
                </a:solidFill>
              </a:rPr>
              <a:t> lead to </a:t>
            </a:r>
            <a:r>
              <a:rPr lang="pt-BR" sz="2400" b="1" dirty="0" err="1" smtClean="0">
                <a:solidFill>
                  <a:srgbClr val="FFC000"/>
                </a:solidFill>
              </a:rPr>
              <a:t>signifitant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errors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~ 5-10 %. 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Example</a:t>
            </a:r>
            <a:r>
              <a:rPr lang="pt-BR" sz="2400" b="1" dirty="0" smtClean="0">
                <a:solidFill>
                  <a:srgbClr val="FFC000"/>
                </a:solidFill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</a:rPr>
              <a:t>Benvenuto</a:t>
            </a:r>
            <a:r>
              <a:rPr lang="pt-BR" sz="2400" b="1" dirty="0" smtClean="0">
                <a:solidFill>
                  <a:srgbClr val="FFC000"/>
                </a:solidFill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Horvath</a:t>
            </a:r>
            <a:r>
              <a:rPr lang="pt-BR" sz="2400" b="1" dirty="0" smtClean="0">
                <a:solidFill>
                  <a:srgbClr val="FFC000"/>
                </a:solidFill>
              </a:rPr>
              <a:t>, 1989)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7000" contrast="8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1720" y="696628"/>
            <a:ext cx="5102278" cy="107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7000" contrast="5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3864433" cy="5760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>
            <a:off x="3935005" y="5517232"/>
            <a:ext cx="126014" cy="806896"/>
          </a:xfrm>
          <a:prstGeom prst="straightConnector1">
            <a:avLst/>
          </a:prstGeom>
          <a:noFill/>
          <a:ln w="101600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7531" name="AutoShape 11"/>
          <p:cNvCxnSpPr>
            <a:cxnSpLocks noChangeShapeType="1"/>
          </p:cNvCxnSpPr>
          <p:nvPr/>
        </p:nvCxnSpPr>
        <p:spPr bwMode="auto">
          <a:xfrm flipH="1">
            <a:off x="5257800" y="5379440"/>
            <a:ext cx="425649" cy="944688"/>
          </a:xfrm>
          <a:prstGeom prst="straightConnector1">
            <a:avLst/>
          </a:prstGeom>
          <a:noFill/>
          <a:ln w="101600">
            <a:solidFill>
              <a:srgbClr val="FF99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Retângulo 13"/>
          <p:cNvSpPr/>
          <p:nvPr/>
        </p:nvSpPr>
        <p:spPr>
          <a:xfrm>
            <a:off x="683568" y="6093296"/>
            <a:ext cx="726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Dependent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on</a:t>
            </a:r>
            <a:r>
              <a:rPr lang="pt-BR" sz="2400" b="1" dirty="0" smtClean="0">
                <a:solidFill>
                  <a:srgbClr val="FFC000"/>
                </a:solidFill>
              </a:rPr>
              <a:t>                 in general,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also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correlated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7702" y="6174658"/>
            <a:ext cx="464815" cy="38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>
            <a:lum bright="-14000" contrast="23000"/>
          </a:blip>
          <a:srcRect/>
          <a:stretch>
            <a:fillRect/>
          </a:stretch>
        </p:blipFill>
        <p:spPr bwMode="auto">
          <a:xfrm>
            <a:off x="3328270" y="6174658"/>
            <a:ext cx="354707" cy="4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611560" y="260648"/>
            <a:ext cx="19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CFL case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61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2000" contras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443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lum bright="-14000" contrast="35000"/>
          </a:blip>
          <a:srcRect/>
          <a:stretch>
            <a:fillRect/>
          </a:stretch>
        </p:blipFill>
        <p:spPr bwMode="auto">
          <a:xfrm>
            <a:off x="3203848" y="4509120"/>
            <a:ext cx="2491330" cy="4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11000" contrast="4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2143116"/>
            <a:ext cx="6389649" cy="86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67544" y="476672"/>
            <a:ext cx="86487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“Brute force” approach , without parametrization and self-bound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matter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with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3787585" y="3284984"/>
            <a:ext cx="1236712" cy="978408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101600" cap="flat" cmpd="sng" algn="ctr">
            <a:solidFill>
              <a:srgbClr val="FF99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85984" y="5429264"/>
            <a:ext cx="4599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 err="1" smtClean="0">
                <a:solidFill>
                  <a:srgbClr val="FFC000"/>
                </a:solidFill>
              </a:rPr>
              <a:t>Very</a:t>
            </a:r>
            <a:r>
              <a:rPr lang="pt-BR" sz="2400" b="1" dirty="0" smtClean="0">
                <a:solidFill>
                  <a:srgbClr val="FFC000"/>
                </a:solidFill>
              </a:rPr>
              <a:t> linear still </a:t>
            </a:r>
            <a:r>
              <a:rPr lang="pt-BR" sz="2400" b="1" dirty="0" err="1" smtClean="0">
                <a:solidFill>
                  <a:srgbClr val="FFC000"/>
                </a:solidFill>
              </a:rPr>
              <a:t>EoS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but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contains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           all the dependence</a:t>
            </a:r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i="1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341512" y="404664"/>
            <a:ext cx="65870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What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happens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all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points</a:t>
            </a:r>
            <a:r>
              <a:rPr lang="pt-BR" sz="2400" b="1" dirty="0" smtClean="0">
                <a:solidFill>
                  <a:srgbClr val="FFC000"/>
                </a:solidFill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</a:rPr>
              <a:t>Ozel</a:t>
            </a:r>
            <a:r>
              <a:rPr lang="pt-BR" sz="2400" b="1" dirty="0" smtClean="0">
                <a:solidFill>
                  <a:srgbClr val="FFC000"/>
                </a:solidFill>
              </a:rPr>
              <a:t>+</a:t>
            </a:r>
            <a:r>
              <a:rPr lang="pt-BR" sz="2400" b="1" dirty="0" err="1" smtClean="0">
                <a:solidFill>
                  <a:srgbClr val="FFC000"/>
                </a:solidFill>
              </a:rPr>
              <a:t>Demorest</a:t>
            </a:r>
            <a:r>
              <a:rPr lang="pt-BR" sz="2400" b="1" dirty="0" smtClean="0">
                <a:solidFill>
                  <a:srgbClr val="FFC000"/>
                </a:solidFill>
              </a:rPr>
              <a:t>) </a:t>
            </a:r>
          </a:p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are </a:t>
            </a:r>
            <a:r>
              <a:rPr lang="pt-BR" sz="2400" b="1" dirty="0" err="1" smtClean="0">
                <a:solidFill>
                  <a:srgbClr val="FFC000"/>
                </a:solidFill>
              </a:rPr>
              <a:t>required</a:t>
            </a:r>
            <a:r>
              <a:rPr lang="pt-BR" sz="2400" b="1" dirty="0" smtClean="0">
                <a:solidFill>
                  <a:srgbClr val="FFC000"/>
                </a:solidFill>
              </a:rPr>
              <a:t> to </a:t>
            </a:r>
            <a:r>
              <a:rPr lang="pt-BR" sz="2400" b="1" dirty="0" err="1" smtClean="0">
                <a:solidFill>
                  <a:srgbClr val="FFC000"/>
                </a:solidFill>
              </a:rPr>
              <a:t>be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explained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simultaneously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>
                <a:solidFill>
                  <a:srgbClr val="FFC000"/>
                </a:solidFill>
              </a:rPr>
              <a:t>?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284663" y="2492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pt-BR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48023" cy="398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4000"/>
          </a:blip>
          <a:srcRect/>
          <a:stretch>
            <a:fillRect/>
          </a:stretch>
        </p:blipFill>
        <p:spPr bwMode="auto">
          <a:xfrm>
            <a:off x="0" y="5786454"/>
            <a:ext cx="4500562" cy="4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lum bright="-21000" contrast="23000"/>
          </a:blip>
          <a:srcRect/>
          <a:stretch>
            <a:fillRect/>
          </a:stretch>
        </p:blipFill>
        <p:spPr bwMode="auto">
          <a:xfrm>
            <a:off x="4429124" y="5786454"/>
            <a:ext cx="1800199" cy="46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esquerda 7"/>
          <p:cNvSpPr/>
          <p:nvPr/>
        </p:nvSpPr>
        <p:spPr bwMode="auto">
          <a:xfrm>
            <a:off x="6215074" y="5572140"/>
            <a:ext cx="791518" cy="792088"/>
          </a:xfrm>
          <a:prstGeom prst="leftArrow">
            <a:avLst/>
          </a:prstGeom>
          <a:solidFill>
            <a:srgbClr val="0070C0"/>
          </a:solidFill>
          <a:ln w="1016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86578" y="5643578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      ONE </a:t>
            </a:r>
            <a:r>
              <a:rPr lang="pt-BR" sz="2400" b="1" dirty="0" err="1" smtClean="0">
                <a:solidFill>
                  <a:srgbClr val="FFC000"/>
                </a:solidFill>
              </a:rPr>
              <a:t>point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in </a:t>
            </a:r>
            <a:r>
              <a:rPr lang="pt-BR" sz="2400" b="1" dirty="0" err="1" smtClean="0">
                <a:solidFill>
                  <a:srgbClr val="FFC000"/>
                </a:solidFill>
              </a:rPr>
              <a:t>parameter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space</a:t>
            </a:r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8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692696"/>
            <a:ext cx="524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Steiner, </a:t>
            </a:r>
            <a:r>
              <a:rPr lang="pt-BR" sz="2400" b="1" dirty="0" err="1" smtClean="0">
                <a:solidFill>
                  <a:srgbClr val="FFC000"/>
                </a:solidFill>
              </a:rPr>
              <a:t>Lattimer</a:t>
            </a:r>
            <a:r>
              <a:rPr lang="pt-BR" sz="2400" b="1" dirty="0" smtClean="0">
                <a:solidFill>
                  <a:srgbClr val="FFC000"/>
                </a:solidFill>
              </a:rPr>
              <a:t> &amp; Brown: R      &gt;&gt; R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800600" y="898597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solidFill>
                  <a:srgbClr val="FFC000"/>
                </a:solidFill>
              </a:rPr>
              <a:t>photo</a:t>
            </a:r>
            <a:r>
              <a:rPr lang="pt-BR" b="1" dirty="0" smtClean="0">
                <a:solidFill>
                  <a:srgbClr val="FFC000"/>
                </a:solidFill>
              </a:rPr>
              <a:t> 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740352" y="908720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star</a:t>
            </a: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71600" y="5729855"/>
            <a:ext cx="571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Now</a:t>
            </a:r>
            <a:r>
              <a:rPr lang="pt-BR" sz="2400" b="1" dirty="0" smtClean="0">
                <a:solidFill>
                  <a:srgbClr val="FFC000"/>
                </a:solidFill>
              </a:rPr>
              <a:t>, a </a:t>
            </a:r>
            <a:r>
              <a:rPr lang="pt-BR" sz="2400" b="1" dirty="0" err="1" smtClean="0">
                <a:solidFill>
                  <a:srgbClr val="FFC000"/>
                </a:solidFill>
              </a:rPr>
              <a:t>much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large</a:t>
            </a:r>
            <a:r>
              <a:rPr lang="pt-BR" sz="2400" b="1" dirty="0" smtClean="0">
                <a:solidFill>
                  <a:srgbClr val="FFC000"/>
                </a:solidFill>
              </a:rPr>
              <a:t> set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values</a:t>
            </a:r>
            <a:r>
              <a:rPr lang="pt-BR" sz="2400" b="1" dirty="0" smtClean="0">
                <a:solidFill>
                  <a:srgbClr val="FFC000"/>
                </a:solidFill>
              </a:rPr>
              <a:t> is </a:t>
            </a:r>
            <a:r>
              <a:rPr lang="pt-BR" sz="2400" b="1" dirty="0" err="1" smtClean="0">
                <a:solidFill>
                  <a:srgbClr val="FFC000"/>
                </a:solidFill>
              </a:rPr>
              <a:t>allowed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31746" name="Picture 2" descr="F:\Main\Seminarios\Waseda2012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9351"/>
            <a:ext cx="5246572" cy="430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41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57232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Quark matter EoS are </a:t>
            </a:r>
            <a:r>
              <a:rPr lang="pt-BR" sz="3200" b="1" dirty="0" smtClean="0">
                <a:solidFill>
                  <a:srgbClr val="FFFF66"/>
                </a:solidFill>
              </a:rPr>
              <a:t>not</a:t>
            </a:r>
            <a:r>
              <a:rPr lang="pt-BR" sz="3200" b="1" dirty="0" smtClean="0">
                <a:solidFill>
                  <a:srgbClr val="FFC000"/>
                </a:solidFill>
              </a:rPr>
              <a:t> soft, </a:t>
            </a: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 even with free quarks</a:t>
            </a:r>
          </a:p>
          <a:p>
            <a:pPr algn="ctr"/>
            <a:endParaRPr lang="pt-BR" sz="32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Vacuum is very relevant, and pairing interactions too</a:t>
            </a:r>
          </a:p>
          <a:p>
            <a:pPr algn="ctr"/>
            <a:endParaRPr lang="pt-BR" sz="3200" b="1" dirty="0" smtClean="0">
              <a:solidFill>
                <a:srgbClr val="FFC000"/>
              </a:solidFill>
            </a:endParaRPr>
          </a:p>
          <a:p>
            <a:pPr algn="ctr"/>
            <a:endParaRPr lang="pt-BR" sz="32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The question should be shifted to the latter: Which are their minimum values?  </a:t>
            </a: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Are they realistic? </a:t>
            </a:r>
            <a:endParaRPr lang="pt-BR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14400" y="1143000"/>
            <a:ext cx="7391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Role of hyperons in </a:t>
            </a:r>
            <a:r>
              <a:rPr lang="en-US" sz="2800" b="1" dirty="0" err="1">
                <a:solidFill>
                  <a:srgbClr val="FFC000"/>
                </a:solidFill>
              </a:rPr>
              <a:t>hadronic</a:t>
            </a:r>
            <a:r>
              <a:rPr lang="en-US" sz="2800" b="1" dirty="0">
                <a:solidFill>
                  <a:srgbClr val="FFC000"/>
                </a:solidFill>
              </a:rPr>
              <a:t> matter : included in some NR form, they tend to soften the EOS. Threshold at 2-3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581400" y="2057400"/>
          <a:ext cx="382588" cy="381000"/>
        </p:xfrm>
        <a:graphic>
          <a:graphicData uri="http://schemas.openxmlformats.org/presentationml/2006/ole">
            <p:oleObj spid="_x0000_s36866" name="Equation" r:id="rId3" imgW="228600" imgH="228600" progId="Equation.3">
              <p:embed/>
            </p:oleObj>
          </a:graphicData>
        </a:graphic>
      </p:graphicFrame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65200" y="2514600"/>
            <a:ext cx="82644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Interactions of hyperons with </a:t>
            </a:r>
            <a:r>
              <a:rPr lang="en-US" sz="2800" b="1" dirty="0" err="1">
                <a:solidFill>
                  <a:srgbClr val="FFC000"/>
                </a:solidFill>
              </a:rPr>
              <a:t>p,n</a:t>
            </a:r>
            <a:r>
              <a:rPr lang="en-US" sz="2800" b="1" dirty="0">
                <a:solidFill>
                  <a:srgbClr val="FFC000"/>
                </a:solidFill>
              </a:rPr>
              <a:t> still uncertain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Generally H-n and H-p interactions are not included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in the calculations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714375" y="4071942"/>
            <a:ext cx="852553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FFC000"/>
                </a:solidFill>
              </a:rPr>
              <a:t>Existing EOS which behave quite stiffly either</a:t>
            </a:r>
          </a:p>
          <a:p>
            <a:pPr marL="342900" indent="-342900"/>
            <a:endParaRPr lang="en-US" sz="2800" b="1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en-US" sz="2800" b="1" dirty="0">
                <a:solidFill>
                  <a:srgbClr val="FFC000"/>
                </a:solidFill>
              </a:rPr>
              <a:t>Do not include hyperons </a:t>
            </a:r>
          </a:p>
          <a:p>
            <a:pPr marL="342900" indent="-342900">
              <a:buFontTx/>
              <a:buAutoNum type="alphaLcParenR"/>
            </a:pPr>
            <a:r>
              <a:rPr lang="en-US" sz="2800" b="1" dirty="0">
                <a:solidFill>
                  <a:srgbClr val="FFC000"/>
                </a:solidFill>
              </a:rPr>
              <a:t>Include hyperons but use mean-field theories</a:t>
            </a:r>
          </a:p>
          <a:p>
            <a:pPr marL="342900" indent="-342900"/>
            <a:r>
              <a:rPr lang="en-US" sz="2800" b="1" dirty="0">
                <a:solidFill>
                  <a:srgbClr val="FFC000"/>
                </a:solidFill>
              </a:rPr>
              <a:t>(e.g. </a:t>
            </a:r>
            <a:r>
              <a:rPr lang="en-US" sz="2800" b="1" dirty="0" err="1">
                <a:solidFill>
                  <a:srgbClr val="FFC000"/>
                </a:solidFill>
              </a:rPr>
              <a:t>Walecka</a:t>
            </a:r>
            <a:r>
              <a:rPr lang="en-US" sz="2800" b="1" dirty="0">
                <a:solidFill>
                  <a:srgbClr val="FFC000"/>
                </a:solidFill>
              </a:rPr>
              <a:t>-type) instead of a  microscopic approach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432175" y="6338888"/>
            <a:ext cx="5711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(M.Baldo, F. Bugio &amp; co-workers…)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914400" y="381000"/>
            <a:ext cx="5640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Why care about self-bound models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8572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</a:rPr>
              <a:t>Two important variants:</a:t>
            </a:r>
            <a:endParaRPr lang="pt-BR" sz="3200" b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228599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When: Prompt (~ ms to s)   or   late (Myr) </a:t>
            </a:r>
            <a:r>
              <a:rPr lang="pt-BR" sz="3600" b="1" dirty="0" smtClean="0">
                <a:solidFill>
                  <a:srgbClr val="FFC000"/>
                </a:solidFill>
              </a:rPr>
              <a:t>?</a:t>
            </a:r>
            <a:r>
              <a:rPr lang="pt-BR" sz="2800" b="1" dirty="0" smtClean="0">
                <a:solidFill>
                  <a:srgbClr val="FFC000"/>
                </a:solidFill>
              </a:rPr>
              <a:t>  </a:t>
            </a: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214686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Which: Stable at high pressure  or self-bound  (SQM)</a:t>
            </a:r>
            <a:r>
              <a:rPr lang="pt-BR" sz="3600" b="1" dirty="0" smtClean="0">
                <a:solidFill>
                  <a:srgbClr val="FFC000"/>
                </a:solidFill>
              </a:rPr>
              <a:t>? 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endParaRPr lang="pt-B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7389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Why mass determinations around            and well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                  below             are so important ?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096000" y="1295400"/>
          <a:ext cx="762000" cy="382588"/>
        </p:xfrm>
        <a:graphic>
          <a:graphicData uri="http://schemas.openxmlformats.org/presentationml/2006/ole">
            <p:oleObj spid="_x0000_s37890" name="Equation" r:id="rId3" imgW="457200" imgH="2286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3505200" y="1752600"/>
          <a:ext cx="973138" cy="382588"/>
        </p:xfrm>
        <a:graphic>
          <a:graphicData uri="http://schemas.openxmlformats.org/presentationml/2006/ole">
            <p:oleObj spid="_x0000_s37891" name="Equation" r:id="rId4" imgW="583920" imgH="228600" progId="Equation.3">
              <p:embed/>
            </p:oleObj>
          </a:graphicData>
        </a:graphic>
      </p:graphicFrame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8600" y="4648200"/>
            <a:ext cx="6601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4U 1538-52                          Rawls et al. 2011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071670" y="4714884"/>
          <a:ext cx="1925638" cy="382588"/>
        </p:xfrm>
        <a:graphic>
          <a:graphicData uri="http://schemas.openxmlformats.org/presentationml/2006/ole">
            <p:oleObj spid="_x0000_s37892" name="Equation" r:id="rId5" imgW="1155600" imgH="228600" progId="Equation.3">
              <p:embed/>
            </p:oleObj>
          </a:graphicData>
        </a:graphic>
      </p:graphicFrame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600" y="3429000"/>
            <a:ext cx="78024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PSR J0751+1807                        </a:t>
            </a:r>
            <a:r>
              <a:rPr lang="en-US" sz="2800" b="1" dirty="0" smtClean="0">
                <a:solidFill>
                  <a:srgbClr val="FFC000"/>
                </a:solidFill>
              </a:rPr>
              <a:t>Demorest </a:t>
            </a:r>
            <a:r>
              <a:rPr lang="en-US" sz="2800" b="1" dirty="0">
                <a:solidFill>
                  <a:srgbClr val="FFC000"/>
                </a:solidFill>
              </a:rPr>
              <a:t>et al. </a:t>
            </a:r>
            <a:r>
              <a:rPr lang="en-US" sz="2800" b="1" dirty="0" smtClean="0">
                <a:solidFill>
                  <a:srgbClr val="FFC000"/>
                </a:solidFill>
              </a:rPr>
              <a:t>2010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2978150" y="3505200"/>
          <a:ext cx="1606550" cy="382588"/>
        </p:xfrm>
        <a:graphic>
          <a:graphicData uri="http://schemas.openxmlformats.org/presentationml/2006/ole">
            <p:oleObj spid="_x0000_s37893" name="Equation" r:id="rId6" imgW="965160" imgH="228600" progId="Equation.3">
              <p:embed/>
            </p:oleObj>
          </a:graphicData>
        </a:graphic>
      </p:graphicFrame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57200" y="2438400"/>
            <a:ext cx="2465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Two 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MRIgnazi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257925" cy="4857750"/>
          </a:xfrm>
          <a:prstGeom prst="rect">
            <a:avLst/>
          </a:prstGeom>
          <a:noFill/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362200" y="2209800"/>
            <a:ext cx="42672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410200" y="22098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EOS with </a:t>
            </a:r>
          </a:p>
          <a:p>
            <a:r>
              <a:rPr lang="en-US" sz="2800" b="1">
                <a:solidFill>
                  <a:schemeClr val="bg1"/>
                </a:solidFill>
              </a:rPr>
              <a:t>Hyperons</a:t>
            </a:r>
          </a:p>
          <a:p>
            <a:r>
              <a:rPr lang="en-US" sz="2800" b="1">
                <a:solidFill>
                  <a:schemeClr val="bg1"/>
                </a:solidFill>
              </a:rPr>
              <a:t>Mmax&lt;1.8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 rot="1913237">
            <a:off x="4419600" y="2971800"/>
            <a:ext cx="314325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43017" name="Picture 9" descr="MRIgnazi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257925" cy="4857750"/>
          </a:xfrm>
          <a:prstGeom prst="rect">
            <a:avLst/>
          </a:prstGeom>
          <a:noFill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209800" y="4572000"/>
            <a:ext cx="3222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CC"/>
                </a:solidFill>
              </a:rPr>
              <a:t>“Exotic” self-bound</a:t>
            </a:r>
          </a:p>
          <a:p>
            <a:r>
              <a:rPr lang="en-US" sz="2800" b="1">
                <a:solidFill>
                  <a:srgbClr val="0033CC"/>
                </a:solidFill>
              </a:rPr>
              <a:t>EOS w/appropiate</a:t>
            </a:r>
          </a:p>
          <a:p>
            <a:r>
              <a:rPr lang="en-US" sz="2800" b="1">
                <a:solidFill>
                  <a:srgbClr val="0033CC"/>
                </a:solidFill>
              </a:rPr>
              <a:t>vacuum value</a:t>
            </a:r>
            <a:r>
              <a:rPr lang="en-US" sz="2800" b="1"/>
              <a:t> 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3733800" y="4114800"/>
            <a:ext cx="152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00034" y="428604"/>
            <a:ext cx="77210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What do these determinations mean and how are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                      these objects formed?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/>
      <p:bldP spid="43015" grpId="0" animBg="1"/>
      <p:bldP spid="43018" grpId="0"/>
      <p:bldP spid="430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305800" cy="163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8782050" cy="14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486400"/>
            <a:ext cx="36490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68622" y="304800"/>
            <a:ext cx="90247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Mean</a:t>
            </a:r>
            <a:r>
              <a:rPr lang="pt-BR" sz="2400" b="1" dirty="0" smtClean="0">
                <a:solidFill>
                  <a:srgbClr val="FFC000"/>
                </a:solidFill>
              </a:rPr>
              <a:t> Field </a:t>
            </a:r>
            <a:r>
              <a:rPr lang="pt-BR" sz="2400" b="1" dirty="0" err="1" smtClean="0">
                <a:solidFill>
                  <a:srgbClr val="FFC000"/>
                </a:solidFill>
              </a:rPr>
              <a:t>Theory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QCD (</a:t>
            </a:r>
            <a:r>
              <a:rPr lang="pt-BR" sz="2400" b="1" dirty="0" err="1" smtClean="0">
                <a:solidFill>
                  <a:srgbClr val="FFC000"/>
                </a:solidFill>
              </a:rPr>
              <a:t>Navarra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Franzon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Fogaça</a:t>
            </a:r>
            <a:r>
              <a:rPr lang="pt-BR" sz="2400" b="1" dirty="0" smtClean="0">
                <a:solidFill>
                  <a:srgbClr val="FFC000"/>
                </a:solidFill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Horvath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soft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gluons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condensates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order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2nd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4th 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soften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EoS</a:t>
            </a:r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hard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gluons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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large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occupation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numbers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: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classical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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harden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EoS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991" y="3276600"/>
            <a:ext cx="48190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 bwMode="auto">
          <a:xfrm>
            <a:off x="7086600" y="4419600"/>
            <a:ext cx="1371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to 6"/>
          <p:cNvCxnSpPr/>
          <p:nvPr/>
        </p:nvCxnSpPr>
        <p:spPr bwMode="auto">
          <a:xfrm>
            <a:off x="7086600" y="3810000"/>
            <a:ext cx="152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ector reto 9"/>
          <p:cNvCxnSpPr/>
          <p:nvPr/>
        </p:nvCxnSpPr>
        <p:spPr bwMode="auto">
          <a:xfrm>
            <a:off x="7086600" y="44196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 bwMode="auto">
          <a:xfrm>
            <a:off x="5257800" y="4114800"/>
            <a:ext cx="3276600" cy="0"/>
          </a:xfrm>
          <a:prstGeom prst="line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ector de seta reta 16"/>
          <p:cNvCxnSpPr/>
          <p:nvPr/>
        </p:nvCxnSpPr>
        <p:spPr bwMode="auto">
          <a:xfrm rot="5400000" flipH="1" flipV="1">
            <a:off x="1105694" y="4761706"/>
            <a:ext cx="838200" cy="1588"/>
          </a:xfrm>
          <a:prstGeom prst="straightConnector1">
            <a:avLst/>
          </a:prstGeom>
          <a:noFill/>
          <a:ln w="66675">
            <a:solidFill>
              <a:srgbClr val="FFC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tângulo 19"/>
          <p:cNvSpPr/>
          <p:nvPr/>
        </p:nvSpPr>
        <p:spPr>
          <a:xfrm>
            <a:off x="914400" y="5257800"/>
            <a:ext cx="16692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Dynamical</a:t>
            </a:r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gluon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mass</a:t>
            </a:r>
            <a:endParaRPr lang="pt-BR" sz="2400" dirty="0"/>
          </a:p>
        </p:txBody>
      </p:sp>
      <p:cxnSp>
        <p:nvCxnSpPr>
          <p:cNvPr id="21" name="Conector reto 20"/>
          <p:cNvCxnSpPr/>
          <p:nvPr/>
        </p:nvCxnSpPr>
        <p:spPr bwMode="auto">
          <a:xfrm rot="5400000" flipH="1" flipV="1">
            <a:off x="7467600" y="4343400"/>
            <a:ext cx="762000" cy="0"/>
          </a:xfrm>
          <a:prstGeom prst="line">
            <a:avLst/>
          </a:prstGeom>
          <a:ln>
            <a:solidFill>
              <a:srgbClr val="CC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200400" y="457200"/>
            <a:ext cx="98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rgbClr val="FF3300"/>
                </a:solidFill>
                <a:sym typeface="Wingdings" pitchFamily="2" charset="2"/>
              </a:rPr>
              <a:t>Stability</a:t>
            </a:r>
            <a:endParaRPr lang="pt-BR" b="1" dirty="0" smtClean="0">
              <a:solidFill>
                <a:srgbClr val="FF3300"/>
              </a:solidFill>
              <a:sym typeface="Wingdings" pitchFamily="2" charset="2"/>
            </a:endParaRPr>
          </a:p>
          <a:p>
            <a:r>
              <a:rPr lang="pt-BR" b="1" dirty="0" err="1" smtClean="0">
                <a:solidFill>
                  <a:srgbClr val="FF3300"/>
                </a:solidFill>
                <a:sym typeface="Wingdings" pitchFamily="2" charset="2"/>
              </a:rPr>
              <a:t>window</a:t>
            </a:r>
            <a:endParaRPr lang="pt-BR" dirty="0">
              <a:solidFill>
                <a:srgbClr val="FF33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rot="5400000">
            <a:off x="2338901" y="1242501"/>
            <a:ext cx="1265799" cy="914400"/>
          </a:xfrm>
          <a:prstGeom prst="straightConnector1">
            <a:avLst/>
          </a:prstGeom>
          <a:noFill/>
          <a:ln w="66675">
            <a:solidFill>
              <a:srgbClr val="FFC000"/>
            </a:solidFill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tângulo 28"/>
          <p:cNvSpPr/>
          <p:nvPr/>
        </p:nvSpPr>
        <p:spPr>
          <a:xfrm>
            <a:off x="5529293" y="2286000"/>
            <a:ext cx="3614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Quark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matter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EoS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are </a:t>
            </a:r>
            <a:r>
              <a:rPr lang="pt-BR" sz="2400" b="1" i="1" dirty="0" err="1" smtClean="0">
                <a:solidFill>
                  <a:srgbClr val="FFC000"/>
                </a:solidFill>
                <a:sym typeface="Wingdings" pitchFamily="2" charset="2"/>
              </a:rPr>
              <a:t>not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soft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at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all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833" y="1142984"/>
            <a:ext cx="904016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sym typeface="Wingdings" pitchFamily="2" charset="2"/>
              </a:rPr>
              <a:t>    Appearance of quarks on </a:t>
            </a:r>
            <a:r>
              <a:rPr lang="pt-BR" sz="2800" b="1" dirty="0" smtClean="0">
                <a:solidFill>
                  <a:srgbClr val="FFFF66"/>
                </a:solidFill>
                <a:sym typeface="Wingdings" pitchFamily="2" charset="2"/>
              </a:rPr>
              <a:t>dynamical</a:t>
            </a:r>
            <a:r>
              <a:rPr lang="pt-BR" sz="2800" b="1" dirty="0" smtClean="0">
                <a:solidFill>
                  <a:srgbClr val="FFC000"/>
                </a:solidFill>
                <a:sym typeface="Wingdings" pitchFamily="2" charset="2"/>
              </a:rPr>
              <a:t> timescales</a:t>
            </a:r>
          </a:p>
          <a:p>
            <a:endParaRPr lang="pt-BR" sz="28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endParaRPr lang="pt-BR" sz="28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800" b="1" dirty="0" smtClean="0">
                <a:solidFill>
                  <a:srgbClr val="FFC000"/>
                </a:solidFill>
                <a:sym typeface="Wingdings" pitchFamily="2" charset="2"/>
              </a:rPr>
              <a:t>Again two possibilities: ~ ms (prompt) or ~s (delayed)</a:t>
            </a:r>
          </a:p>
          <a:p>
            <a:endParaRPr lang="pt-BR" sz="28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endParaRPr lang="pt-BR" sz="28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800" b="1" dirty="0" smtClean="0">
                <a:solidFill>
                  <a:srgbClr val="FFC000"/>
                </a:solidFill>
                <a:sym typeface="Wingdings" pitchFamily="2" charset="2"/>
              </a:rPr>
              <a:t>and of course, two versions of quarks: plain or self-bound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5579177" cy="481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728" y="642918"/>
            <a:ext cx="6196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Appearance of the (mixed) quark phase at ~ 3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(“normal” version, no SQM)</a:t>
            </a:r>
            <a:endParaRPr lang="pt-BR" sz="2400" dirty="0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500958" y="714356"/>
          <a:ext cx="382588" cy="381000"/>
        </p:xfrm>
        <a:graphic>
          <a:graphicData uri="http://schemas.openxmlformats.org/presentationml/2006/ole">
            <p:oleObj spid="_x0000_s38915" name="Equation" r:id="rId4" imgW="228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4362469" cy="55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428604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A second shock develops @ 300 ms after bounce, helps ejection</a:t>
            </a:r>
            <a:endParaRPr lang="pt-BR" sz="2400" dirty="0"/>
          </a:p>
        </p:txBody>
      </p:sp>
      <p:sp>
        <p:nvSpPr>
          <p:cNvPr id="4" name="Rectangle 3"/>
          <p:cNvSpPr/>
          <p:nvPr/>
        </p:nvSpPr>
        <p:spPr>
          <a:xfrm>
            <a:off x="214282" y="2571744"/>
            <a:ext cx="273267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T. Fischer et al 2011</a:t>
            </a:r>
          </a:p>
          <a:p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Takahara &amp; Sato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Gentile et al.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Janka et al.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...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40" y="1571612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What about SQM? Unlikely to appear that soon 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(prompt nucleation disfavored)</a:t>
            </a:r>
          </a:p>
          <a:p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Neutrinos should go for SQM to appear (Lugones &amp; Benvenuto)</a:t>
            </a:r>
          </a:p>
          <a:p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This means ~ seconds after bounce (diffusion timescale)</a:t>
            </a:r>
          </a:p>
          <a:p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Once a seed of SQM is present, the propagation is akin to a </a:t>
            </a: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combustion  n  uds + energy, analogue to SNI at high density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19200" y="381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Attempts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to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calculate</a:t>
            </a:r>
            <a:r>
              <a:rPr lang="pt-BR" sz="2400" b="1" dirty="0">
                <a:solidFill>
                  <a:srgbClr val="FFC000"/>
                </a:solidFill>
              </a:rPr>
              <a:t> laminar </a:t>
            </a:r>
            <a:r>
              <a:rPr lang="pt-BR" sz="2400" b="1" dirty="0" err="1">
                <a:solidFill>
                  <a:srgbClr val="FFC000"/>
                </a:solidFill>
              </a:rPr>
              <a:t>velocities</a:t>
            </a:r>
            <a:endParaRPr lang="pt-BR" sz="2400" b="1" dirty="0">
              <a:solidFill>
                <a:srgbClr val="FFC000"/>
              </a:solidFill>
            </a:endParaRP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(</a:t>
            </a:r>
            <a:r>
              <a:rPr lang="pt-BR" sz="2400" b="1" dirty="0" err="1">
                <a:solidFill>
                  <a:srgbClr val="FFC000"/>
                </a:solidFill>
              </a:rPr>
              <a:t>Baym</a:t>
            </a:r>
            <a:r>
              <a:rPr lang="pt-BR" sz="2400" b="1" dirty="0">
                <a:solidFill>
                  <a:srgbClr val="FFC000"/>
                </a:solidFill>
              </a:rPr>
              <a:t> et al. 1985, Olinto 1988, </a:t>
            </a:r>
          </a:p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Madsen</a:t>
            </a:r>
            <a:r>
              <a:rPr lang="pt-BR" sz="2400" b="1" dirty="0">
                <a:solidFill>
                  <a:srgbClr val="FFC000"/>
                </a:solidFill>
              </a:rPr>
              <a:t> &amp; </a:t>
            </a:r>
            <a:r>
              <a:rPr lang="pt-BR" sz="2400" b="1" dirty="0" err="1">
                <a:solidFill>
                  <a:srgbClr val="FFC000"/>
                </a:solidFill>
              </a:rPr>
              <a:t>Olesen</a:t>
            </a:r>
            <a:r>
              <a:rPr lang="pt-BR" sz="2400" b="1" dirty="0">
                <a:solidFill>
                  <a:srgbClr val="FFC000"/>
                </a:solidFill>
              </a:rPr>
              <a:t> 1991, </a:t>
            </a:r>
            <a:r>
              <a:rPr lang="pt-BR" sz="2400" b="1" dirty="0" err="1">
                <a:solidFill>
                  <a:srgbClr val="FFC000"/>
                </a:solidFill>
              </a:rPr>
              <a:t>Heiselberg</a:t>
            </a:r>
            <a:r>
              <a:rPr lang="pt-BR" sz="2400" b="1" dirty="0">
                <a:solidFill>
                  <a:srgbClr val="FFC000"/>
                </a:solidFill>
              </a:rPr>
              <a:t> &amp; </a:t>
            </a:r>
            <a:r>
              <a:rPr lang="pt-BR" sz="2400" b="1" dirty="0" err="1">
                <a:solidFill>
                  <a:srgbClr val="FFC000"/>
                </a:solidFill>
              </a:rPr>
              <a:t>Baym</a:t>
            </a:r>
            <a:r>
              <a:rPr lang="pt-BR" sz="2400" b="1" dirty="0">
                <a:solidFill>
                  <a:srgbClr val="FFC000"/>
                </a:solidFill>
              </a:rPr>
              <a:t> 1991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pt-BR" sz="2400" b="1" dirty="0" smtClean="0">
                <a:solidFill>
                  <a:srgbClr val="FF3300"/>
                </a:solidFill>
              </a:rPr>
              <a:t>Too centered </a:t>
            </a:r>
            <a:r>
              <a:rPr lang="pt-BR" sz="2400" b="1" dirty="0" smtClean="0">
                <a:solidFill>
                  <a:srgbClr val="FFC000"/>
                </a:solidFill>
              </a:rPr>
              <a:t>in laminar diffusive physics, conversion takes ~ 1 minute</a:t>
            </a:r>
            <a:endParaRPr lang="pt-BR" sz="24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162800" y="304800"/>
                <a:ext cx="10266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𝒍𝒂𝒎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04800"/>
                <a:ext cx="102669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protoNS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85992"/>
            <a:ext cx="6067444" cy="434733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0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:\Main\Seminarios\Waseda2012\grafico feli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476250"/>
            <a:ext cx="7637463" cy="590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74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53251" y="328613"/>
            <a:ext cx="64184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Quarks </a:t>
            </a:r>
            <a:r>
              <a:rPr lang="pt-BR" sz="2400" b="1" dirty="0" err="1">
                <a:solidFill>
                  <a:srgbClr val="FFC000"/>
                </a:solidFill>
              </a:rPr>
              <a:t>inside</a:t>
            </a:r>
            <a:r>
              <a:rPr lang="pt-BR" sz="2400" b="1" dirty="0">
                <a:solidFill>
                  <a:srgbClr val="FFC000"/>
                </a:solidFill>
              </a:rPr>
              <a:t> stars ?</a:t>
            </a:r>
          </a:p>
          <a:p>
            <a:pPr algn="ctr"/>
            <a:endParaRPr lang="pt-BR" sz="2400" b="1" dirty="0">
              <a:solidFill>
                <a:srgbClr val="FFC000"/>
              </a:solidFill>
            </a:endParaRP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High-</a:t>
            </a:r>
            <a:r>
              <a:rPr lang="pt-BR" sz="2400" b="1" dirty="0" err="1">
                <a:solidFill>
                  <a:srgbClr val="FFC000"/>
                </a:solidFill>
              </a:rPr>
              <a:t>density</a:t>
            </a:r>
            <a:r>
              <a:rPr lang="pt-BR" sz="2400" b="1" dirty="0">
                <a:solidFill>
                  <a:srgbClr val="FFC000"/>
                </a:solidFill>
              </a:rPr>
              <a:t> QCD : </a:t>
            </a:r>
            <a:r>
              <a:rPr lang="pt-BR" sz="2400" b="1" dirty="0" err="1">
                <a:solidFill>
                  <a:srgbClr val="FF3300"/>
                </a:solidFill>
              </a:rPr>
              <a:t>equilibrium</a:t>
            </a:r>
            <a:r>
              <a:rPr lang="pt-BR" sz="2400" b="1" dirty="0">
                <a:solidFill>
                  <a:srgbClr val="FFC000"/>
                </a:solidFill>
              </a:rPr>
              <a:t> (Maxwell) </a:t>
            </a:r>
          </a:p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transitions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calculated</a:t>
            </a:r>
            <a:r>
              <a:rPr lang="pt-BR" sz="2400" b="1" dirty="0">
                <a:solidFill>
                  <a:srgbClr val="FFC000"/>
                </a:solidFill>
              </a:rPr>
              <a:t> in </a:t>
            </a:r>
            <a:r>
              <a:rPr lang="pt-BR" sz="2400" b="1" dirty="0" err="1">
                <a:solidFill>
                  <a:srgbClr val="FFC000"/>
                </a:solidFill>
              </a:rPr>
              <a:t>the</a:t>
            </a:r>
            <a:r>
              <a:rPr lang="pt-BR" sz="2400" b="1" dirty="0">
                <a:solidFill>
                  <a:srgbClr val="FFC000"/>
                </a:solidFill>
              </a:rPr>
              <a:t> `70s </a:t>
            </a: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     (Collins &amp; Perry 1975 , </a:t>
            </a:r>
            <a:r>
              <a:rPr lang="pt-BR" sz="2400" b="1" dirty="0" err="1">
                <a:solidFill>
                  <a:srgbClr val="FFC000"/>
                </a:solidFill>
              </a:rPr>
              <a:t>Baym</a:t>
            </a:r>
            <a:r>
              <a:rPr lang="pt-BR" sz="2400" b="1" dirty="0">
                <a:solidFill>
                  <a:srgbClr val="FFC000"/>
                </a:solidFill>
              </a:rPr>
              <a:t> &amp; Chin 1979 ...)</a:t>
            </a: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362200" y="2313087"/>
            <a:ext cx="936625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6630" name="Picture 6" descr="Maxwell"/>
          <p:cNvPicPr>
            <a:picLocks noChangeAspect="1" noChangeArrowheads="1"/>
          </p:cNvPicPr>
          <p:nvPr/>
        </p:nvPicPr>
        <p:blipFill>
          <a:blip r:embed="rId2">
            <a:lum bright="-6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6100"/>
            <a:ext cx="4465638" cy="3240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922838" y="2636937"/>
            <a:ext cx="39624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Drop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of</a:t>
            </a:r>
            <a:r>
              <a:rPr lang="pt-BR" sz="2400" b="1" dirty="0">
                <a:solidFill>
                  <a:srgbClr val="FFC000"/>
                </a:solidFill>
              </a:rPr>
              <a:t>  </a:t>
            </a:r>
            <a:r>
              <a:rPr lang="pt-BR" sz="2400" b="1" dirty="0" err="1">
                <a:solidFill>
                  <a:srgbClr val="FFC000"/>
                </a:solidFill>
              </a:rPr>
              <a:t>pressure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across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the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transition</a:t>
            </a:r>
            <a:r>
              <a:rPr lang="pt-BR" sz="2400" b="1" dirty="0">
                <a:solidFill>
                  <a:srgbClr val="FFC000"/>
                </a:solidFill>
              </a:rPr>
              <a:t>,</a:t>
            </a:r>
          </a:p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shrinking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of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stellar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2400" b="1" dirty="0" err="1">
                <a:solidFill>
                  <a:srgbClr val="FFC000"/>
                </a:solidFill>
              </a:rPr>
              <a:t>s</a:t>
            </a:r>
            <a:r>
              <a:rPr lang="pt-BR" sz="2400" b="1" dirty="0" err="1" smtClean="0">
                <a:solidFill>
                  <a:srgbClr val="FFC000"/>
                </a:solidFill>
              </a:rPr>
              <a:t>tructure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pPr algn="ctr"/>
            <a:endParaRPr lang="pt-BR" sz="24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Global </a:t>
            </a:r>
            <a:r>
              <a:rPr lang="pt-BR" sz="2400" b="1" dirty="0" err="1" smtClean="0">
                <a:solidFill>
                  <a:srgbClr val="FFC000"/>
                </a:solidFill>
              </a:rPr>
              <a:t>conservation</a:t>
            </a:r>
            <a:r>
              <a:rPr lang="pt-BR" sz="2400" b="1" dirty="0" smtClean="0">
                <a:solidFill>
                  <a:srgbClr val="FFC000"/>
                </a:solidFill>
              </a:rPr>
              <a:t> vs. local </a:t>
            </a:r>
            <a:r>
              <a:rPr lang="pt-BR" sz="2400" b="1" dirty="0" err="1" smtClean="0">
                <a:solidFill>
                  <a:srgbClr val="FFC000"/>
                </a:solidFill>
              </a:rPr>
              <a:t>conservation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(</a:t>
            </a:r>
            <a:r>
              <a:rPr lang="pt-BR" sz="2400" b="1" dirty="0" err="1" smtClean="0">
                <a:solidFill>
                  <a:srgbClr val="FFC000"/>
                </a:solidFill>
              </a:rPr>
              <a:t>Glendenning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pt-BR" sz="2400" b="1" dirty="0" err="1" smtClean="0">
                <a:solidFill>
                  <a:srgbClr val="FFC000"/>
                </a:solidFill>
              </a:rPr>
              <a:t>Boundary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layer</a:t>
            </a:r>
            <a:r>
              <a:rPr lang="pt-BR" sz="2400" b="1" dirty="0" smtClean="0">
                <a:solidFill>
                  <a:srgbClr val="FFC000"/>
                </a:solidFill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</a:rPr>
              <a:t>dielectric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pPr algn="ctr"/>
            <a:r>
              <a:rPr lang="pt-BR" sz="2400" b="1" dirty="0" err="1" smtClean="0">
                <a:solidFill>
                  <a:srgbClr val="FFC000"/>
                </a:solidFill>
              </a:rPr>
              <a:t>counterexample</a:t>
            </a:r>
            <a:endParaRPr lang="pt-BR" sz="2400" b="1" dirty="0">
              <a:solidFill>
                <a:srgbClr val="FFC000"/>
              </a:solidFill>
            </a:endParaRPr>
          </a:p>
          <a:p>
            <a:pPr algn="ctr"/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6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23" y="1075812"/>
            <a:ext cx="2971800" cy="94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09600" y="457200"/>
            <a:ext cx="565744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Early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stages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n  SQM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combustion</a:t>
            </a:r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endParaRPr lang="pt-BR" sz="2400" b="1" dirty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Landau-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Darrieus</a:t>
            </a:r>
            <a:endParaRPr lang="pt-BR" sz="2400" b="1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(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small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 </a:t>
            </a:r>
            <a:r>
              <a:rPr lang="el-GR" sz="2400" b="1" dirty="0">
                <a:solidFill>
                  <a:srgbClr val="FFC000"/>
                </a:solidFill>
                <a:latin typeface="Cambria Math"/>
                <a:ea typeface="Cambria Math"/>
                <a:sym typeface="Wingdings" pitchFamily="2" charset="2"/>
              </a:rPr>
              <a:t>λ</a:t>
            </a:r>
            <a:r>
              <a:rPr lang="pt-BR" sz="2400" b="1" dirty="0">
                <a:solidFill>
                  <a:srgbClr val="FFC000"/>
                </a:solidFill>
                <a:latin typeface="Cambria Math"/>
                <a:ea typeface="Cambria Math"/>
                <a:sym typeface="Wingdings" pitchFamily="2" charset="2"/>
              </a:rPr>
              <a:t>)</a:t>
            </a:r>
            <a:r>
              <a:rPr lang="pt-BR" sz="2400" b="1" dirty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62000" y="2514600"/>
            <a:ext cx="5667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  <a:sym typeface="Wingdings" pitchFamily="2" charset="2"/>
              </a:rPr>
              <a:t>a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nd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Rayleigh-Taylor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instabilities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large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l-GR" sz="2400" b="1" dirty="0" smtClean="0">
                <a:solidFill>
                  <a:srgbClr val="FFC000"/>
                </a:solidFill>
                <a:latin typeface="Cambria Math"/>
                <a:ea typeface="Cambria Math"/>
                <a:sym typeface="Wingdings" pitchFamily="2" charset="2"/>
              </a:rPr>
              <a:t>λ</a:t>
            </a:r>
            <a:r>
              <a:rPr lang="pt-BR" sz="2400" b="1" dirty="0" smtClean="0">
                <a:solidFill>
                  <a:srgbClr val="FFC000"/>
                </a:solidFill>
                <a:latin typeface="Cambria Math"/>
                <a:ea typeface="Cambria Math"/>
                <a:sym typeface="Wingdings" pitchFamily="2" charset="2"/>
              </a:rPr>
              <a:t>)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25256"/>
            <a:ext cx="1524000" cy="3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9000" contrast="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71" y="3200400"/>
            <a:ext cx="3553129" cy="50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14400" y="3962400"/>
            <a:ext cx="7808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Wrinkling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flame,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cellular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structure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BBB6D"/>
                </a:solidFill>
                <a:sym typeface="Wingdings" pitchFamily="2" charset="2"/>
              </a:rPr>
              <a:t>acceleration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endParaRPr lang="pt-BR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56867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49" y="4634564"/>
            <a:ext cx="1874454" cy="38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93" y="6019800"/>
            <a:ext cx="524077" cy="3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357970" y="5982048"/>
            <a:ext cx="6644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Minimum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scale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still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deforming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sym typeface="Wingdings" pitchFamily="2" charset="2"/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  <a:sym typeface="Wingdings" pitchFamily="2" charset="2"/>
              </a:rPr>
              <a:t> front (Gibson)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 bwMode="auto">
          <a:xfrm flipV="1">
            <a:off x="2357970" y="5334000"/>
            <a:ext cx="2137830" cy="6480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ector de seta reta 14"/>
          <p:cNvCxnSpPr/>
          <p:nvPr/>
        </p:nvCxnSpPr>
        <p:spPr bwMode="auto">
          <a:xfrm flipH="1">
            <a:off x="5562600" y="4828473"/>
            <a:ext cx="70444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5956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9982" y="609600"/>
            <a:ext cx="8634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Numerical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simulations</a:t>
            </a:r>
            <a:r>
              <a:rPr lang="pt-BR" sz="2400" b="1" dirty="0" smtClean="0">
                <a:solidFill>
                  <a:srgbClr val="FFC000"/>
                </a:solidFill>
              </a:rPr>
              <a:t>  (Herzog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Ropke</a:t>
            </a:r>
            <a:r>
              <a:rPr lang="pt-BR" sz="2400" b="1" dirty="0" smtClean="0">
                <a:solidFill>
                  <a:srgbClr val="FFC000"/>
                </a:solidFill>
              </a:rPr>
              <a:t> 2011)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MIT Bag </a:t>
            </a:r>
            <a:r>
              <a:rPr lang="pt-BR" sz="2400" b="1" dirty="0" err="1" smtClean="0">
                <a:solidFill>
                  <a:srgbClr val="FFC000"/>
                </a:solidFill>
              </a:rPr>
              <a:t>EoS</a:t>
            </a:r>
            <a:r>
              <a:rPr lang="pt-BR" sz="2400" b="1" dirty="0" smtClean="0">
                <a:solidFill>
                  <a:srgbClr val="FFC000"/>
                </a:solidFill>
              </a:rPr>
              <a:t> for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SQM, “</a:t>
            </a:r>
            <a:r>
              <a:rPr lang="pt-BR" sz="2400" b="1" dirty="0" err="1" smtClean="0">
                <a:solidFill>
                  <a:srgbClr val="FFC000"/>
                </a:solidFill>
              </a:rPr>
              <a:t>large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eddy</a:t>
            </a:r>
            <a:r>
              <a:rPr lang="pt-BR" sz="2400" b="1" dirty="0" smtClean="0">
                <a:solidFill>
                  <a:srgbClr val="FFC000"/>
                </a:solidFill>
              </a:rPr>
              <a:t>” </a:t>
            </a:r>
            <a:r>
              <a:rPr lang="pt-BR" sz="2400" b="1" dirty="0" err="1" smtClean="0">
                <a:solidFill>
                  <a:srgbClr val="FFC000"/>
                </a:solidFill>
              </a:rPr>
              <a:t>simulations</a:t>
            </a:r>
            <a:r>
              <a:rPr lang="pt-BR" sz="2400" b="1" dirty="0" smtClean="0">
                <a:solidFill>
                  <a:srgbClr val="FFC000"/>
                </a:solidFill>
              </a:rPr>
              <a:t>, no </a:t>
            </a:r>
            <a:r>
              <a:rPr lang="pt-BR" sz="2400" b="1" dirty="0" err="1" smtClean="0">
                <a:solidFill>
                  <a:srgbClr val="FFC000"/>
                </a:solidFill>
              </a:rPr>
              <a:t>cooling</a:t>
            </a:r>
            <a:endParaRPr lang="pt-BR" sz="24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79270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cima 4"/>
          <p:cNvSpPr/>
          <p:nvPr/>
        </p:nvSpPr>
        <p:spPr bwMode="auto">
          <a:xfrm>
            <a:off x="4038599" y="3733800"/>
            <a:ext cx="1802105" cy="978408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Seta para cima 5"/>
          <p:cNvSpPr/>
          <p:nvPr/>
        </p:nvSpPr>
        <p:spPr bwMode="auto">
          <a:xfrm>
            <a:off x="1981200" y="4038600"/>
            <a:ext cx="484632" cy="978408"/>
          </a:xfrm>
          <a:prstGeom prst="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8" name="Seta para cima 7"/>
          <p:cNvSpPr/>
          <p:nvPr/>
        </p:nvSpPr>
        <p:spPr bwMode="auto">
          <a:xfrm>
            <a:off x="3428999" y="2590800"/>
            <a:ext cx="1035495" cy="76200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66800" y="3306261"/>
            <a:ext cx="35464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err="1" smtClean="0">
                <a:solidFill>
                  <a:srgbClr val="FFC000"/>
                </a:solidFill>
              </a:rPr>
              <a:t>Eddies</a:t>
            </a:r>
            <a:r>
              <a:rPr lang="pt-BR" sz="2400" b="1" dirty="0" smtClean="0">
                <a:solidFill>
                  <a:srgbClr val="FFC000"/>
                </a:solidFill>
              </a:rPr>
              <a:t> do </a:t>
            </a:r>
            <a:r>
              <a:rPr lang="pt-BR" sz="2400" b="1" dirty="0" err="1" smtClean="0">
                <a:solidFill>
                  <a:srgbClr val="FFC000"/>
                </a:solidFill>
              </a:rPr>
              <a:t>not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disturb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flame front (</a:t>
            </a:r>
            <a:r>
              <a:rPr lang="pt-BR" sz="2400" b="1" dirty="0" err="1" smtClean="0">
                <a:solidFill>
                  <a:srgbClr val="FFC000"/>
                </a:solidFill>
              </a:rPr>
              <a:t>flamelet</a:t>
            </a:r>
            <a:r>
              <a:rPr lang="pt-BR" sz="2400" b="1" dirty="0" smtClean="0">
                <a:solidFill>
                  <a:srgbClr val="FFC000"/>
                </a:solidFill>
              </a:rPr>
              <a:t>) 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12" name="Seta para cima 11"/>
          <p:cNvSpPr/>
          <p:nvPr/>
        </p:nvSpPr>
        <p:spPr bwMode="auto">
          <a:xfrm>
            <a:off x="4611616" y="2590800"/>
            <a:ext cx="1035495" cy="762000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47318" y="3321405"/>
            <a:ext cx="463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err="1" smtClean="0">
                <a:solidFill>
                  <a:srgbClr val="FFC000"/>
                </a:solidFill>
              </a:rPr>
              <a:t>Geometrical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enhancement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o</a:t>
            </a:r>
            <a:r>
              <a:rPr lang="pt-BR" sz="2400" b="1" dirty="0" err="1" smtClean="0">
                <a:solidFill>
                  <a:srgbClr val="FFC000"/>
                </a:solidFill>
              </a:rPr>
              <a:t>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err="1" smtClean="0">
                <a:solidFill>
                  <a:srgbClr val="FFC000"/>
                </a:solidFill>
              </a:rPr>
              <a:t>speed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even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below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resolved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14" name="Seta para cima 13"/>
          <p:cNvSpPr/>
          <p:nvPr/>
        </p:nvSpPr>
        <p:spPr bwMode="auto">
          <a:xfrm flipH="1" flipV="1">
            <a:off x="5659543" y="4137258"/>
            <a:ext cx="1143000" cy="700077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20" y="4837335"/>
            <a:ext cx="3616380" cy="98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20996" y="5017008"/>
            <a:ext cx="38535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Flame front </a:t>
            </a:r>
            <a:r>
              <a:rPr lang="pt-BR" sz="2400" b="1" dirty="0" err="1" smtClean="0">
                <a:solidFill>
                  <a:srgbClr val="FFC000"/>
                </a:solidFill>
              </a:rPr>
              <a:t>always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sharp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e</a:t>
            </a:r>
            <a:r>
              <a:rPr lang="pt-BR" sz="2400" b="1" dirty="0" smtClean="0">
                <a:solidFill>
                  <a:srgbClr val="FFC000"/>
                </a:solidFill>
              </a:rPr>
              <a:t>ven considering an average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~ 1 m </a:t>
            </a:r>
            <a:r>
              <a:rPr lang="pt-BR" sz="2400" b="1" dirty="0" err="1" smtClean="0">
                <a:solidFill>
                  <a:srgbClr val="FFC000"/>
                </a:solidFill>
              </a:rPr>
              <a:t>width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17" name="Seta para cima 16"/>
          <p:cNvSpPr/>
          <p:nvPr/>
        </p:nvSpPr>
        <p:spPr bwMode="auto">
          <a:xfrm flipH="1" flipV="1">
            <a:off x="1869997" y="4177765"/>
            <a:ext cx="1143000" cy="700077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181809" y="5977143"/>
            <a:ext cx="4784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Alternative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fractal </a:t>
            </a:r>
            <a:r>
              <a:rPr lang="pt-BR" sz="2400" b="1" dirty="0" err="1" smtClean="0">
                <a:solidFill>
                  <a:srgbClr val="FFC000"/>
                </a:solidFill>
              </a:rPr>
              <a:t>expression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41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0265"/>
            <a:ext cx="6099959" cy="61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96" y="611833"/>
            <a:ext cx="3658703" cy="27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12412" y="228600"/>
            <a:ext cx="3434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Reactive</a:t>
            </a:r>
            <a:r>
              <a:rPr lang="pt-BR" sz="2400" b="1" dirty="0" smtClean="0">
                <a:solidFill>
                  <a:srgbClr val="FFC000"/>
                </a:solidFill>
              </a:rPr>
              <a:t> Euler </a:t>
            </a:r>
            <a:r>
              <a:rPr lang="pt-BR" sz="2400" b="1" dirty="0" err="1" smtClean="0">
                <a:solidFill>
                  <a:srgbClr val="FFC000"/>
                </a:solidFill>
              </a:rPr>
              <a:t>equations</a:t>
            </a:r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715000"/>
            <a:ext cx="1600200" cy="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 bwMode="auto">
          <a:xfrm flipH="1">
            <a:off x="5638800" y="6256660"/>
            <a:ext cx="628246" cy="42932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tângulo 8"/>
          <p:cNvSpPr/>
          <p:nvPr/>
        </p:nvSpPr>
        <p:spPr>
          <a:xfrm>
            <a:off x="7914072" y="5715000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!!!</a:t>
            </a:r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05" y="4267200"/>
            <a:ext cx="2364596" cy="51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de seta reta 10"/>
          <p:cNvCxnSpPr/>
          <p:nvPr/>
        </p:nvCxnSpPr>
        <p:spPr bwMode="auto">
          <a:xfrm flipH="1">
            <a:off x="4819017" y="4786591"/>
            <a:ext cx="628246" cy="429327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4241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3399" y="451886"/>
            <a:ext cx="648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The </a:t>
            </a:r>
            <a:r>
              <a:rPr lang="pt-BR" sz="2400" b="1" dirty="0" err="1" smtClean="0">
                <a:solidFill>
                  <a:srgbClr val="FFC000"/>
                </a:solidFill>
              </a:rPr>
              <a:t>distributed</a:t>
            </a:r>
            <a:r>
              <a:rPr lang="pt-BR" sz="2400" b="1" dirty="0" smtClean="0">
                <a:solidFill>
                  <a:srgbClr val="FFC000"/>
                </a:solidFill>
              </a:rPr>
              <a:t> regime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detonations</a:t>
            </a:r>
            <a:r>
              <a:rPr lang="pt-BR" sz="2400" b="1" dirty="0" smtClean="0">
                <a:solidFill>
                  <a:srgbClr val="FFC000"/>
                </a:solidFill>
              </a:rPr>
              <a:t> (DDT?)</a:t>
            </a:r>
            <a:endParaRPr lang="pt-BR" sz="2400" dirty="0"/>
          </a:p>
        </p:txBody>
      </p:sp>
      <p:pic>
        <p:nvPicPr>
          <p:cNvPr id="3" name="Picture 2" descr="K:\Main\Seminarios\Waseda2012\grafico feli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6040"/>
            <a:ext cx="4800600" cy="3711959"/>
          </a:xfrm>
          <a:prstGeom prst="rect">
            <a:avLst/>
          </a:prstGeom>
          <a:noFill/>
        </p:spPr>
      </p:pic>
      <p:sp>
        <p:nvSpPr>
          <p:cNvPr id="4" name="Seta em curva para a esquerda 3"/>
          <p:cNvSpPr/>
          <p:nvPr/>
        </p:nvSpPr>
        <p:spPr bwMode="auto">
          <a:xfrm rot="18624562" flipV="1">
            <a:off x="4379317" y="535185"/>
            <a:ext cx="555436" cy="3553319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Seta para a direita 4"/>
          <p:cNvSpPr/>
          <p:nvPr/>
        </p:nvSpPr>
        <p:spPr bwMode="auto">
          <a:xfrm>
            <a:off x="5715000" y="205740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>
            <a:off x="4876800" y="3423919"/>
            <a:ext cx="228600" cy="2423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89" y="4686342"/>
            <a:ext cx="1638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81000" y="4686342"/>
            <a:ext cx="81169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Mixed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regions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interact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with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turbulence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necessary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To</a:t>
            </a:r>
            <a:r>
              <a:rPr lang="pt-BR" sz="2400" b="1" dirty="0" smtClean="0">
                <a:solidFill>
                  <a:srgbClr val="FFC000"/>
                </a:solidFill>
              </a:rPr>
              <a:t> “</a:t>
            </a:r>
            <a:r>
              <a:rPr lang="pt-BR" sz="2400" b="1" dirty="0" err="1" smtClean="0">
                <a:solidFill>
                  <a:srgbClr val="FFC000"/>
                </a:solidFill>
              </a:rPr>
              <a:t>jump</a:t>
            </a:r>
            <a:r>
              <a:rPr lang="pt-BR" sz="2400" b="1" dirty="0" smtClean="0">
                <a:solidFill>
                  <a:srgbClr val="FFC000"/>
                </a:solidFill>
              </a:rPr>
              <a:t>” (</a:t>
            </a:r>
            <a:r>
              <a:rPr lang="pt-BR" sz="2400" b="1" dirty="0" err="1" smtClean="0">
                <a:solidFill>
                  <a:srgbClr val="FFC000"/>
                </a:solidFill>
              </a:rPr>
              <a:t>Zel´dovich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gradient</a:t>
            </a:r>
            <a:r>
              <a:rPr lang="pt-BR" sz="2400" b="1" dirty="0" smtClean="0">
                <a:solidFill>
                  <a:srgbClr val="FFC000"/>
                </a:solidFill>
              </a:rPr>
              <a:t>) </a:t>
            </a:r>
            <a:r>
              <a:rPr lang="pt-BR" sz="2400" b="1" dirty="0" err="1" smtClean="0">
                <a:solidFill>
                  <a:srgbClr val="FFC000"/>
                </a:solidFill>
              </a:rPr>
              <a:t>mixed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burning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should</a:t>
            </a:r>
            <a:r>
              <a:rPr lang="pt-BR" sz="2400" b="1" dirty="0" smtClean="0">
                <a:solidFill>
                  <a:srgbClr val="FFC000"/>
                </a:solidFill>
              </a:rPr>
              <a:t> de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s</a:t>
            </a:r>
            <a:r>
              <a:rPr lang="pt-BR" sz="2400" b="1" dirty="0" err="1" smtClean="0">
                <a:solidFill>
                  <a:srgbClr val="FFC000"/>
                </a:solidFill>
              </a:rPr>
              <a:t>ynchronized</a:t>
            </a:r>
            <a:r>
              <a:rPr lang="pt-BR" sz="2400" b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err="1" smtClean="0">
                <a:solidFill>
                  <a:srgbClr val="FFC000"/>
                </a:solidFill>
              </a:rPr>
              <a:t>inside</a:t>
            </a:r>
            <a:r>
              <a:rPr lang="pt-BR" sz="2400" b="1" dirty="0" smtClean="0">
                <a:solidFill>
                  <a:srgbClr val="FFC000"/>
                </a:solidFill>
              </a:rPr>
              <a:t>  a </a:t>
            </a:r>
            <a:r>
              <a:rPr lang="pt-BR" sz="2400" b="1" dirty="0" err="1" smtClean="0">
                <a:solidFill>
                  <a:srgbClr val="FFC000"/>
                </a:solidFill>
              </a:rPr>
              <a:t>macroscopic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region</a:t>
            </a:r>
            <a:r>
              <a:rPr lang="pt-BR" sz="2400" b="1" dirty="0" smtClean="0">
                <a:solidFill>
                  <a:srgbClr val="FFC000"/>
                </a:solidFill>
              </a:rPr>
              <a:t>       , </a:t>
            </a:r>
            <a:r>
              <a:rPr lang="pt-BR" sz="2400" b="1" dirty="0" err="1" smtClean="0">
                <a:solidFill>
                  <a:srgbClr val="FFC000"/>
                </a:solidFill>
              </a:rPr>
              <a:t>perhaps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not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l</a:t>
            </a:r>
            <a:r>
              <a:rPr lang="pt-BR" sz="2400" b="1" dirty="0" err="1" smtClean="0">
                <a:solidFill>
                  <a:srgbClr val="FFC000"/>
                </a:solidFill>
              </a:rPr>
              <a:t>arger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than</a:t>
            </a:r>
            <a:r>
              <a:rPr lang="pt-BR" sz="2400" b="1" dirty="0" smtClean="0">
                <a:solidFill>
                  <a:srgbClr val="FFC000"/>
                </a:solidFill>
              </a:rPr>
              <a:t>  ~1 cm </a:t>
            </a:r>
            <a:r>
              <a:rPr lang="pt-BR" sz="2400" b="1" dirty="0" err="1" smtClean="0">
                <a:solidFill>
                  <a:srgbClr val="FFC000"/>
                </a:solidFill>
              </a:rPr>
              <a:t>or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so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(?). May </a:t>
            </a:r>
            <a:r>
              <a:rPr lang="pt-BR" sz="2400" b="1" dirty="0" err="1" smtClean="0">
                <a:solidFill>
                  <a:srgbClr val="FFC000"/>
                </a:solidFill>
              </a:rPr>
              <a:t>not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occur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or</a:t>
            </a:r>
            <a:r>
              <a:rPr lang="pt-BR" sz="2400" b="1" dirty="0" smtClean="0">
                <a:solidFill>
                  <a:srgbClr val="FFC000"/>
                </a:solidFill>
              </a:rPr>
              <a:t> start </a:t>
            </a:r>
            <a:r>
              <a:rPr lang="pt-BR" sz="2400" b="1" dirty="0" err="1" smtClean="0">
                <a:solidFill>
                  <a:srgbClr val="FFC000"/>
                </a:solidFill>
              </a:rPr>
              <a:t>at</a:t>
            </a:r>
            <a:r>
              <a:rPr lang="pt-BR" sz="2400" b="1" dirty="0" smtClean="0">
                <a:solidFill>
                  <a:srgbClr val="FFC000"/>
                </a:solidFill>
              </a:rPr>
              <a:t> “t=0”</a:t>
            </a:r>
            <a:endParaRPr lang="pt-BR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71" y="5867400"/>
            <a:ext cx="3714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42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85728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Possible effects of a SQM energy source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Direct action on the stalled shock,  detonation “desirable”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                                                       Benvenuto &amp; Horvath 1989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Indirect revival of the shock (fresh neutrinos)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                                                       Benvenuto &amp; Lugones 1995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“Photon-driven” SN by radiation of the SS surface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                                                        Xu, 2003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Within the SQM hypothesis, </a:t>
            </a:r>
            <a:r>
              <a:rPr lang="pt-BR" sz="2400" b="1" dirty="0" smtClean="0">
                <a:solidFill>
                  <a:srgbClr val="FFFF66"/>
                </a:solidFill>
              </a:rPr>
              <a:t>all</a:t>
            </a:r>
            <a:r>
              <a:rPr lang="pt-BR" sz="2400" b="1" dirty="0" smtClean="0">
                <a:solidFill>
                  <a:srgbClr val="FFC000"/>
                </a:solidFill>
              </a:rPr>
              <a:t> compact star formation events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would release this extra energy (propagation affected by B) yielding 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9020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52400" y="381000"/>
                <a:ext cx="9155070" cy="157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>
                    <a:solidFill>
                      <a:srgbClr val="FFC000"/>
                    </a:solidFill>
                  </a:rPr>
                  <a:t>1D 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simulations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with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neutrinos (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Niebergal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, 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Ouyed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&amp;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Jaikumar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2011)</a:t>
                </a:r>
              </a:p>
              <a:p>
                <a:r>
                  <a:rPr lang="pt-BR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Benvenuto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&amp;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Horvath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(2012 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unpublished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) Quase-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hydrostatic</a:t>
                </a:r>
                <a:endParaRPr lang="pt-BR" sz="2400" b="1" dirty="0" smtClean="0">
                  <a:solidFill>
                    <a:srgbClr val="FFC000"/>
                  </a:solidFill>
                </a:endParaRPr>
              </a:p>
              <a:p>
                <a:r>
                  <a:rPr lang="pt-BR" sz="2400" b="1" i="1" dirty="0" smtClean="0">
                    <a:solidFill>
                      <a:srgbClr val="FFC000"/>
                    </a:solidFill>
                    <a:latin typeface="Cambria Math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𝒏𝒆𝒖𝒕𝒓𝒊𝒏𝒐𝒔</m:t>
                        </m:r>
                      </m:sub>
                    </m:sSub>
                    <m:r>
                      <a:rPr lang="pt-BR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pt-BR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400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with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EoS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Keil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&amp;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Janka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1995</a:t>
                </a:r>
              </a:p>
              <a:p>
                <a:r>
                  <a:rPr lang="pt-BR" sz="2400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Diffusion-limited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transport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(</a:t>
                </a:r>
                <a:r>
                  <a:rPr lang="pt-BR" sz="2400" b="1" dirty="0" err="1" smtClean="0">
                    <a:solidFill>
                      <a:srgbClr val="FFC000"/>
                    </a:solidFill>
                  </a:rPr>
                  <a:t>Pons</a:t>
                </a:r>
                <a:r>
                  <a:rPr lang="pt-BR" sz="2400" b="1" dirty="0" smtClean="0">
                    <a:solidFill>
                      <a:srgbClr val="FFC000"/>
                    </a:solidFill>
                  </a:rPr>
                  <a:t> et al. 1999)</a:t>
                </a:r>
                <a:endParaRPr lang="pt-BR" sz="24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"/>
                <a:ext cx="9155070" cy="1577996"/>
              </a:xfrm>
              <a:prstGeom prst="rect">
                <a:avLst/>
              </a:prstGeom>
              <a:blipFill rotWithShape="1">
                <a:blip r:embed="rId2"/>
                <a:stretch>
                  <a:fillRect l="-999" t="-3101" b="-7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C:\Users\Odo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8" y="1946162"/>
            <a:ext cx="4325754" cy="5071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do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66127"/>
            <a:ext cx="4343400" cy="513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34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do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267200" cy="5522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Odo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1999"/>
            <a:ext cx="4267200" cy="5522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80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do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" y="838200"/>
            <a:ext cx="4362062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 bwMode="auto">
          <a:xfrm>
            <a:off x="5486400" y="3200400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Seta para a direita 2"/>
          <p:cNvSpPr/>
          <p:nvPr/>
        </p:nvSpPr>
        <p:spPr bwMode="auto">
          <a:xfrm>
            <a:off x="3733800" y="2840206"/>
            <a:ext cx="990600" cy="14478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5923744" y="1699733"/>
                <a:ext cx="1906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~ 2 </m:t>
                      </m:r>
                      <m:r>
                        <a:rPr lang="pt-BR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𝑀𝑒𝑉</m:t>
                      </m:r>
                      <m:r>
                        <a:rPr lang="pt-BR" sz="2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8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744" y="1699733"/>
                <a:ext cx="19063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43" y="3106906"/>
            <a:ext cx="450567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381021" y="5523248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Bayesian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analysis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suggests</a:t>
            </a:r>
            <a:r>
              <a:rPr lang="pt-BR" sz="2400" b="1" dirty="0" smtClean="0">
                <a:solidFill>
                  <a:srgbClr val="FFC000"/>
                </a:solidFill>
              </a:rPr>
              <a:t> “</a:t>
            </a:r>
            <a:r>
              <a:rPr lang="pt-BR" sz="2400" b="1" dirty="0" err="1" smtClean="0">
                <a:solidFill>
                  <a:srgbClr val="FFC000"/>
                </a:solidFill>
              </a:rPr>
              <a:t>two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b</a:t>
            </a:r>
            <a:r>
              <a:rPr lang="pt-BR" sz="2400" b="1" dirty="0" err="1" smtClean="0">
                <a:solidFill>
                  <a:srgbClr val="FFC000"/>
                </a:solidFill>
              </a:rPr>
              <a:t>ursts</a:t>
            </a:r>
            <a:r>
              <a:rPr lang="pt-BR" sz="2400" b="1" dirty="0" smtClean="0">
                <a:solidFill>
                  <a:srgbClr val="FFC000"/>
                </a:solidFill>
              </a:rPr>
              <a:t>” </a:t>
            </a:r>
            <a:r>
              <a:rPr lang="pt-BR" sz="2400" b="1" dirty="0" err="1" smtClean="0">
                <a:solidFill>
                  <a:srgbClr val="FFC000"/>
                </a:solidFill>
              </a:rPr>
              <a:t>always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preferred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to</a:t>
            </a:r>
            <a:r>
              <a:rPr lang="pt-BR" sz="2400" b="1" dirty="0" smtClean="0">
                <a:solidFill>
                  <a:srgbClr val="FFC000"/>
                </a:solidFill>
              </a:rPr>
              <a:t> “</a:t>
            </a:r>
            <a:r>
              <a:rPr lang="pt-BR" sz="2400" b="1" dirty="0" err="1" smtClean="0">
                <a:solidFill>
                  <a:srgbClr val="FFC000"/>
                </a:solidFill>
              </a:rPr>
              <a:t>one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b</a:t>
            </a:r>
            <a:r>
              <a:rPr lang="pt-BR" sz="2400" b="1" dirty="0" err="1" smtClean="0">
                <a:solidFill>
                  <a:srgbClr val="FFC000"/>
                </a:solidFill>
              </a:rPr>
              <a:t>urst</a:t>
            </a:r>
            <a:r>
              <a:rPr lang="pt-BR" sz="2400" b="1" dirty="0" smtClean="0">
                <a:solidFill>
                  <a:srgbClr val="FFC000"/>
                </a:solidFill>
              </a:rPr>
              <a:t>”  (</a:t>
            </a:r>
            <a:r>
              <a:rPr lang="pt-BR" sz="2400" b="1" dirty="0" err="1" smtClean="0">
                <a:solidFill>
                  <a:srgbClr val="FFC000"/>
                </a:solidFill>
              </a:rPr>
              <a:t>even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with</a:t>
            </a:r>
            <a:r>
              <a:rPr lang="pt-BR" sz="2400" b="1" dirty="0" smtClean="0">
                <a:solidFill>
                  <a:srgbClr val="FFC000"/>
                </a:solidFill>
              </a:rPr>
              <a:t> more </a:t>
            </a:r>
            <a:r>
              <a:rPr lang="pt-BR" sz="2400" b="1" dirty="0" err="1" smtClean="0">
                <a:solidFill>
                  <a:srgbClr val="FFC000"/>
                </a:solidFill>
              </a:rPr>
              <a:t>parameters</a:t>
            </a:r>
            <a:endParaRPr lang="pt-BR" sz="2400" b="1" dirty="0" smtClean="0">
              <a:solidFill>
                <a:srgbClr val="FFC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98157" y="2255030"/>
            <a:ext cx="2210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d</a:t>
            </a:r>
            <a:r>
              <a:rPr lang="pt-BR" sz="2400" b="1" dirty="0" err="1" smtClean="0">
                <a:solidFill>
                  <a:srgbClr val="FFC000"/>
                </a:solidFill>
              </a:rPr>
              <a:t>eleptonization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          gap</a:t>
            </a:r>
          </a:p>
        </p:txBody>
      </p:sp>
      <p:sp>
        <p:nvSpPr>
          <p:cNvPr id="6" name="Seta dobrada para cima 5"/>
          <p:cNvSpPr/>
          <p:nvPr/>
        </p:nvSpPr>
        <p:spPr bwMode="auto">
          <a:xfrm>
            <a:off x="3581400" y="2255030"/>
            <a:ext cx="850392" cy="731520"/>
          </a:xfrm>
          <a:prstGeom prst="bentUp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43504" y="500042"/>
            <a:ext cx="39976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err="1" smtClean="0">
                <a:solidFill>
                  <a:srgbClr val="FFC000"/>
                </a:solidFill>
              </a:rPr>
              <a:t>From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“</a:t>
            </a:r>
            <a:r>
              <a:rPr lang="pt-BR" sz="2400" b="1" dirty="0" err="1" smtClean="0">
                <a:solidFill>
                  <a:srgbClr val="FFC000"/>
                </a:solidFill>
              </a:rPr>
              <a:t>latest</a:t>
            </a:r>
            <a:r>
              <a:rPr lang="pt-BR" sz="2400" b="1" dirty="0" smtClean="0">
                <a:solidFill>
                  <a:srgbClr val="FFC000"/>
                </a:solidFill>
              </a:rPr>
              <a:t>” </a:t>
            </a:r>
            <a:r>
              <a:rPr lang="pt-BR" sz="2400" b="1" dirty="0" err="1" smtClean="0">
                <a:solidFill>
                  <a:srgbClr val="FFC000"/>
                </a:solidFill>
              </a:rPr>
              <a:t>events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o</a:t>
            </a:r>
            <a:r>
              <a:rPr lang="pt-BR" sz="2400" b="1" dirty="0" smtClean="0">
                <a:solidFill>
                  <a:srgbClr val="FFC000"/>
                </a:solidFill>
              </a:rPr>
              <a:t>f SN1987A neutrino burst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(Benvenuto &amp; Horvath, 1989)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7" name="Seta em curva para a direita 6"/>
          <p:cNvSpPr/>
          <p:nvPr/>
        </p:nvSpPr>
        <p:spPr bwMode="auto">
          <a:xfrm>
            <a:off x="4858823" y="2940830"/>
            <a:ext cx="365760" cy="1216152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40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40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407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133600" y="1899791"/>
            <a:ext cx="40569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78A07"/>
                </a:solidFill>
              </a:rPr>
              <a:t>        </a:t>
            </a:r>
            <a:r>
              <a:rPr lang="en-US" sz="3200" b="1" i="1" dirty="0" smtClean="0">
                <a:solidFill>
                  <a:srgbClr val="F78A07"/>
                </a:solidFill>
              </a:rPr>
              <a:t>OBRIGADO</a:t>
            </a:r>
          </a:p>
          <a:p>
            <a:r>
              <a:rPr lang="en-US" sz="3200" b="1" i="1" dirty="0" err="1" smtClean="0">
                <a:solidFill>
                  <a:srgbClr val="F78A07"/>
                </a:solidFill>
              </a:rPr>
              <a:t>Shoichi</a:t>
            </a:r>
            <a:r>
              <a:rPr lang="en-US" sz="3200" b="1" i="1" dirty="0" smtClean="0">
                <a:solidFill>
                  <a:srgbClr val="F78A07"/>
                </a:solidFill>
              </a:rPr>
              <a:t> &amp; colleagues! </a:t>
            </a:r>
            <a:endParaRPr lang="en-US" sz="3200" b="1" i="1" dirty="0">
              <a:solidFill>
                <a:srgbClr val="F78A07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9346"/>
            <a:ext cx="5524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53281"/>
            <a:ext cx="1981200" cy="196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06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72066" y="522288"/>
            <a:ext cx="62404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Work on hypothetical </a:t>
            </a:r>
            <a:r>
              <a:rPr lang="pt-BR" sz="2400" b="1" dirty="0" smtClean="0">
                <a:solidFill>
                  <a:srgbClr val="FFFF66"/>
                </a:solidFill>
              </a:rPr>
              <a:t>self-bound</a:t>
            </a:r>
            <a:r>
              <a:rPr lang="pt-BR" sz="2400" b="1" dirty="0" smtClean="0">
                <a:solidFill>
                  <a:srgbClr val="FFC000"/>
                </a:solidFill>
              </a:rPr>
              <a:t> QCD </a:t>
            </a:r>
            <a:r>
              <a:rPr lang="pt-BR" sz="2400" b="1" dirty="0">
                <a:solidFill>
                  <a:srgbClr val="FFC000"/>
                </a:solidFill>
              </a:rPr>
              <a:t>phases </a:t>
            </a: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(</a:t>
            </a:r>
            <a:r>
              <a:rPr lang="pt-BR" sz="2400" b="1" dirty="0" err="1">
                <a:solidFill>
                  <a:srgbClr val="FFC000"/>
                </a:solidFill>
              </a:rPr>
              <a:t>Bodmer</a:t>
            </a:r>
            <a:r>
              <a:rPr lang="pt-BR" sz="2400" b="1" dirty="0">
                <a:solidFill>
                  <a:srgbClr val="FFC000"/>
                </a:solidFill>
              </a:rPr>
              <a:t> 1971, </a:t>
            </a:r>
            <a:r>
              <a:rPr lang="pt-BR" sz="2400" b="1" dirty="0" err="1">
                <a:solidFill>
                  <a:srgbClr val="FFC000"/>
                </a:solidFill>
              </a:rPr>
              <a:t>Terazawa</a:t>
            </a:r>
            <a:r>
              <a:rPr lang="pt-BR" sz="2400" b="1" dirty="0">
                <a:solidFill>
                  <a:srgbClr val="FFC000"/>
                </a:solidFill>
              </a:rPr>
              <a:t> 1979, Witten 1984) :</a:t>
            </a:r>
          </a:p>
          <a:p>
            <a:pPr algn="ctr"/>
            <a:endParaRPr lang="pt-BR" sz="2400" b="1" dirty="0">
              <a:solidFill>
                <a:srgbClr val="FFC000"/>
              </a:solidFill>
            </a:endParaRPr>
          </a:p>
          <a:p>
            <a:pPr algn="ctr"/>
            <a:r>
              <a:rPr lang="pt-BR" sz="2400" b="1" dirty="0">
                <a:solidFill>
                  <a:srgbClr val="FFC000"/>
                </a:solidFill>
              </a:rPr>
              <a:t>E/A &lt; 939 </a:t>
            </a:r>
            <a:r>
              <a:rPr lang="pt-BR" sz="2400" b="1" dirty="0" err="1">
                <a:solidFill>
                  <a:srgbClr val="FFC000"/>
                </a:solidFill>
              </a:rPr>
              <a:t>MeV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even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at</a:t>
            </a:r>
            <a:r>
              <a:rPr lang="pt-BR" sz="2400" b="1" dirty="0">
                <a:solidFill>
                  <a:srgbClr val="FFC000"/>
                </a:solidFill>
              </a:rPr>
              <a:t> P=0  !!!</a:t>
            </a:r>
          </a:p>
          <a:p>
            <a:pPr algn="ctr"/>
            <a:endParaRPr lang="pt-BR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ph/>
          </p:nvPr>
        </p:nvGraphicFramePr>
        <p:xfrm>
          <a:off x="2051050" y="2420938"/>
          <a:ext cx="4897438" cy="4259262"/>
        </p:xfrm>
        <a:graphic>
          <a:graphicData uri="http://schemas.openxmlformats.org/presentationml/2006/ole">
            <p:oleObj spid="_x0000_s10245" name="PBrush" r:id="rId3" imgW="6039693" imgH="5266667" progId="PBrush">
              <p:embed/>
            </p:oleObj>
          </a:graphicData>
        </a:graphic>
      </p:graphicFrame>
      <p:sp>
        <p:nvSpPr>
          <p:cNvPr id="18439" name="AutoShape 7"/>
          <p:cNvSpPr>
            <a:spLocks noChangeArrowheads="1"/>
          </p:cNvSpPr>
          <p:nvPr/>
        </p:nvSpPr>
        <p:spPr bwMode="auto">
          <a:xfrm flipH="1">
            <a:off x="4859338" y="4581525"/>
            <a:ext cx="1366837" cy="515938"/>
          </a:xfrm>
          <a:prstGeom prst="curvedUpArrow">
            <a:avLst>
              <a:gd name="adj1" fmla="val 52985"/>
              <a:gd name="adj2" fmla="val 105969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300788" y="4221163"/>
            <a:ext cx="27686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Non-</a:t>
            </a:r>
            <a:r>
              <a:rPr lang="pt-BR" sz="2400" b="1" dirty="0" err="1">
                <a:solidFill>
                  <a:schemeClr val="accent2"/>
                </a:solidFill>
              </a:rPr>
              <a:t>equilibrium</a:t>
            </a:r>
            <a:endParaRPr lang="pt-BR" sz="2400" b="1" dirty="0">
              <a:solidFill>
                <a:schemeClr val="accent2"/>
              </a:solidFill>
            </a:endParaRPr>
          </a:p>
          <a:p>
            <a:r>
              <a:rPr lang="pt-BR" sz="2400" b="1" dirty="0">
                <a:solidFill>
                  <a:schemeClr val="accent2"/>
                </a:solidFill>
              </a:rPr>
              <a:t>   </a:t>
            </a:r>
            <a:r>
              <a:rPr lang="pt-BR" sz="2400" b="1" dirty="0" err="1">
                <a:solidFill>
                  <a:schemeClr val="accent2"/>
                </a:solidFill>
              </a:rPr>
              <a:t>transition</a:t>
            </a:r>
            <a:r>
              <a:rPr lang="pt-BR" sz="2400" b="1" dirty="0">
                <a:solidFill>
                  <a:schemeClr val="accent2"/>
                </a:solidFill>
              </a:rPr>
              <a:t> !!!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306055" y="2667000"/>
            <a:ext cx="720725" cy="504825"/>
          </a:xfrm>
          <a:prstGeom prst="rightArrow">
            <a:avLst>
              <a:gd name="adj1" fmla="val 50000"/>
              <a:gd name="adj2" fmla="val 3569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5069" y="2667000"/>
            <a:ext cx="1666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Gibbs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free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energy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per </a:t>
            </a:r>
            <a:r>
              <a:rPr lang="pt-BR" sz="2400" b="1" dirty="0" err="1">
                <a:solidFill>
                  <a:srgbClr val="FFC000"/>
                </a:solidFill>
              </a:rPr>
              <a:t>particle</a:t>
            </a:r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4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785786" y="571480"/>
            <a:ext cx="3801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SQM : Nucleation  </a:t>
            </a:r>
            <a:r>
              <a:rPr lang="pt-BR" sz="2400" b="1" dirty="0">
                <a:solidFill>
                  <a:srgbClr val="FFC000"/>
                </a:solidFill>
              </a:rPr>
              <a:t>classical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795963" y="549275"/>
            <a:ext cx="13676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quantum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763713" y="1196975"/>
            <a:ext cx="2948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Alcock</a:t>
            </a:r>
            <a:r>
              <a:rPr lang="pt-BR" sz="2400" b="1" dirty="0">
                <a:solidFill>
                  <a:srgbClr val="FFC000"/>
                </a:solidFill>
              </a:rPr>
              <a:t> &amp; Olinto 1989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827087" y="1484313"/>
            <a:ext cx="5184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Horvath</a:t>
            </a:r>
            <a:r>
              <a:rPr lang="pt-BR" sz="2400" b="1" dirty="0">
                <a:solidFill>
                  <a:srgbClr val="FFC000"/>
                </a:solidFill>
              </a:rPr>
              <a:t>, </a:t>
            </a:r>
            <a:r>
              <a:rPr lang="pt-BR" sz="2400" b="1" dirty="0" err="1">
                <a:solidFill>
                  <a:srgbClr val="FFC000"/>
                </a:solidFill>
              </a:rPr>
              <a:t>Benvenuto</a:t>
            </a:r>
            <a:r>
              <a:rPr lang="pt-BR" sz="2400" b="1" dirty="0">
                <a:solidFill>
                  <a:srgbClr val="FFC000"/>
                </a:solidFill>
              </a:rPr>
              <a:t> &amp; </a:t>
            </a:r>
            <a:r>
              <a:rPr lang="pt-BR" sz="2400" b="1" dirty="0" err="1">
                <a:solidFill>
                  <a:srgbClr val="FFC000"/>
                </a:solidFill>
              </a:rPr>
              <a:t>Vucetich</a:t>
            </a:r>
            <a:r>
              <a:rPr lang="pt-BR" sz="2400" b="1" dirty="0">
                <a:solidFill>
                  <a:srgbClr val="FFC000"/>
                </a:solidFill>
              </a:rPr>
              <a:t> 1992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051050" y="2060575"/>
            <a:ext cx="193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/>
              <a:t>Horvath 1994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547813" y="1773238"/>
            <a:ext cx="3169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Olesen</a:t>
            </a:r>
            <a:r>
              <a:rPr lang="pt-BR" sz="2400" b="1" dirty="0">
                <a:solidFill>
                  <a:srgbClr val="FFC000"/>
                </a:solidFill>
              </a:rPr>
              <a:t> &amp; </a:t>
            </a:r>
            <a:r>
              <a:rPr lang="pt-BR" sz="2400" b="1" dirty="0" err="1">
                <a:solidFill>
                  <a:srgbClr val="FFC000"/>
                </a:solidFill>
              </a:rPr>
              <a:t>Madsen</a:t>
            </a:r>
            <a:r>
              <a:rPr lang="pt-BR" sz="2400" b="1" dirty="0">
                <a:solidFill>
                  <a:srgbClr val="FFC000"/>
                </a:solidFill>
              </a:rPr>
              <a:t> 1993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156325" y="1196975"/>
            <a:ext cx="210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Slominski</a:t>
            </a:r>
            <a:r>
              <a:rPr lang="pt-BR" sz="2400" b="1" dirty="0">
                <a:solidFill>
                  <a:srgbClr val="FFC000"/>
                </a:solidFill>
              </a:rPr>
              <a:t> 1990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71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C000"/>
                </a:solidFill>
              </a:rPr>
              <a:t>Grassi 1997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6011863" y="1773238"/>
            <a:ext cx="2303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FFC000"/>
                </a:solidFill>
              </a:rPr>
              <a:t>Iida</a:t>
            </a:r>
            <a:r>
              <a:rPr lang="pt-BR" sz="2400" b="1" dirty="0">
                <a:solidFill>
                  <a:srgbClr val="FFC000"/>
                </a:solidFill>
              </a:rPr>
              <a:t> &amp; Sato 1997</a:t>
            </a:r>
          </a:p>
        </p:txBody>
      </p:sp>
      <p:pic>
        <p:nvPicPr>
          <p:cNvPr id="106508" name="Picture 1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18002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9" name="Picture 13"/>
          <p:cNvPicPr>
            <a:picLocks noChangeAspect="1" noChangeArrowheads="1"/>
          </p:cNvPicPr>
          <p:nvPr/>
        </p:nvPicPr>
        <p:blipFill>
          <a:blip r:embed="rId3">
            <a:lum bright="-14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26717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0" name="Picture 1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63" y="4258495"/>
            <a:ext cx="3043237" cy="53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1" name="Picture 15"/>
          <p:cNvPicPr>
            <a:picLocks noChangeAspect="1" noChangeArrowheads="1"/>
          </p:cNvPicPr>
          <p:nvPr/>
        </p:nvPicPr>
        <p:blipFill>
          <a:blip r:embed="rId5">
            <a:lum bright="-20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6" y="5321300"/>
            <a:ext cx="5418264" cy="142756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6">
            <a:lum bright="-1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708275"/>
            <a:ext cx="38163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13" name="AutoShape 17"/>
          <p:cNvSpPr>
            <a:spLocks noChangeArrowheads="1"/>
          </p:cNvSpPr>
          <p:nvPr/>
        </p:nvSpPr>
        <p:spPr bwMode="auto">
          <a:xfrm>
            <a:off x="6948488" y="24209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514" name="AutoShape 18"/>
          <p:cNvSpPr>
            <a:spLocks noChangeArrowheads="1"/>
          </p:cNvSpPr>
          <p:nvPr/>
        </p:nvSpPr>
        <p:spPr bwMode="auto">
          <a:xfrm>
            <a:off x="2700338" y="2492375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067175" y="4149725"/>
            <a:ext cx="414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4000" dirty="0">
                <a:solidFill>
                  <a:srgbClr val="FFC000"/>
                </a:solidFill>
              </a:rPr>
              <a:t>(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7434393" y="4210050"/>
            <a:ext cx="39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6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478718" y="5558029"/>
            <a:ext cx="2303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b="1" dirty="0" err="1">
                <a:solidFill>
                  <a:srgbClr val="FFC000"/>
                </a:solidFill>
              </a:rPr>
              <a:t>Nucleation</a:t>
            </a:r>
            <a:endParaRPr lang="pt-BR" sz="2800" b="1" dirty="0">
              <a:solidFill>
                <a:srgbClr val="FFC000"/>
              </a:solidFill>
            </a:endParaRPr>
          </a:p>
          <a:p>
            <a:pPr algn="ctr"/>
            <a:r>
              <a:rPr lang="pt-BR" sz="2800" b="1" dirty="0">
                <a:solidFill>
                  <a:srgbClr val="FFC000"/>
                </a:solidFill>
              </a:rPr>
              <a:t>rate</a:t>
            </a:r>
          </a:p>
        </p:txBody>
      </p:sp>
      <p:sp>
        <p:nvSpPr>
          <p:cNvPr id="106518" name="AutoShape 22"/>
          <p:cNvSpPr>
            <a:spLocks noChangeArrowheads="1"/>
          </p:cNvSpPr>
          <p:nvPr/>
        </p:nvSpPr>
        <p:spPr bwMode="auto">
          <a:xfrm>
            <a:off x="2700338" y="3644900"/>
            <a:ext cx="485775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6519" name="AutoShape 23"/>
          <p:cNvSpPr>
            <a:spLocks noChangeArrowheads="1"/>
          </p:cNvSpPr>
          <p:nvPr/>
        </p:nvSpPr>
        <p:spPr bwMode="auto">
          <a:xfrm>
            <a:off x="2700338" y="48688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Seta para a esquerda e para a direita 1"/>
          <p:cNvSpPr/>
          <p:nvPr/>
        </p:nvSpPr>
        <p:spPr bwMode="auto">
          <a:xfrm>
            <a:off x="5029200" y="1395412"/>
            <a:ext cx="1216152" cy="48463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Seta para a esquerda e para a direita 2"/>
          <p:cNvSpPr/>
          <p:nvPr/>
        </p:nvSpPr>
        <p:spPr bwMode="auto">
          <a:xfrm>
            <a:off x="4762825" y="526308"/>
            <a:ext cx="874451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4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7699" y="1717899"/>
            <a:ext cx="9573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* Probably </a:t>
            </a:r>
            <a:r>
              <a:rPr lang="en-US" sz="2400" b="1" dirty="0">
                <a:solidFill>
                  <a:srgbClr val="FFC000"/>
                </a:solidFill>
              </a:rPr>
              <a:t>dominated by thermal effects at T &gt; 1 MeV , </a:t>
            </a:r>
            <a:r>
              <a:rPr lang="en-US" sz="2400" b="1" dirty="0" smtClean="0">
                <a:solidFill>
                  <a:srgbClr val="FFC000"/>
                </a:solidFill>
              </a:rPr>
              <a:t>quantum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 fluctuations </a:t>
            </a:r>
            <a:r>
              <a:rPr lang="en-US" sz="2400" b="1" dirty="0">
                <a:solidFill>
                  <a:srgbClr val="FFC000"/>
                </a:solidFill>
              </a:rPr>
              <a:t>important afterwards if early nucleation is not </a:t>
            </a:r>
            <a:r>
              <a:rPr lang="en-US" sz="2400" b="1" dirty="0" smtClean="0">
                <a:solidFill>
                  <a:srgbClr val="FFC000"/>
                </a:solidFill>
              </a:rPr>
              <a:t>achieved</a:t>
            </a:r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* Curvature </a:t>
            </a:r>
            <a:r>
              <a:rPr lang="en-US" sz="2400" b="1" dirty="0">
                <a:solidFill>
                  <a:srgbClr val="FFC000"/>
                </a:solidFill>
              </a:rPr>
              <a:t>term and chemical state VERY </a:t>
            </a:r>
            <a:r>
              <a:rPr lang="en-US" sz="2400" b="1" dirty="0" smtClean="0">
                <a:solidFill>
                  <a:srgbClr val="FFC000"/>
                </a:solidFill>
              </a:rPr>
              <a:t>important, neutrinos must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  go to easy the first bubble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*New work by </a:t>
            </a:r>
            <a:r>
              <a:rPr lang="en-US" sz="2400" b="1" dirty="0" err="1" smtClean="0">
                <a:solidFill>
                  <a:srgbClr val="FFC000"/>
                </a:solidFill>
              </a:rPr>
              <a:t>Bombaci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</a:rPr>
              <a:t>Lugones</a:t>
            </a:r>
            <a:r>
              <a:rPr lang="en-US" sz="2400" b="1" dirty="0" smtClean="0">
                <a:solidFill>
                  <a:srgbClr val="FFC000"/>
                </a:solidFill>
              </a:rPr>
              <a:t> et al. (out of chemical equilibrium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Including pairing energy etc.)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1000" y="1166483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Nucleation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    rate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40440" y="1171711"/>
            <a:ext cx="1128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Available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 time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10657" y="1171711"/>
            <a:ext cx="128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Nucleation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 volume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1663723" y="123326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pt-BR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23" y="1233267"/>
                <a:ext cx="53091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CaixaDeTexto 9"/>
              <p:cNvSpPr txBox="1"/>
              <p:nvPr/>
            </p:nvSpPr>
            <p:spPr>
              <a:xfrm>
                <a:off x="3124200" y="1266111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pt-BR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266111"/>
                <a:ext cx="53091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4793380" y="1213973"/>
                <a:ext cx="686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pt-BR" sz="2800" b="1" dirty="0" smtClean="0">
                    <a:solidFill>
                      <a:srgbClr val="FFC000"/>
                    </a:solidFill>
                  </a:rPr>
                  <a:t> 1</a:t>
                </a:r>
                <a:endParaRPr lang="pt-BR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380" y="1213973"/>
                <a:ext cx="68640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17699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 bwMode="auto">
          <a:xfrm>
            <a:off x="5638800" y="1233267"/>
            <a:ext cx="7498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6477000" y="1213260"/>
                <a:ext cx="1748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𝐓</m:t>
                      </m:r>
                      <m:r>
                        <a:rPr lang="pt-BR" sz="24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pt-BR" sz="24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t-BR" sz="24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𝐌𝐞𝐕</m:t>
                      </m:r>
                    </m:oMath>
                  </m:oMathPara>
                </a14:m>
                <a:endParaRPr lang="pt-BR" sz="24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213260"/>
                <a:ext cx="174862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420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32"/>
            <a:ext cx="498101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256526" y="-152400"/>
            <a:ext cx="3887474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</a:rPr>
              <a:t>    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Sample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compiled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by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Lattimer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et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al</a:t>
            </a:r>
            <a:r>
              <a:rPr lang="pt-BR" sz="2400" b="1" dirty="0" smtClean="0">
                <a:solidFill>
                  <a:srgbClr val="FFC000"/>
                </a:solidFill>
              </a:rPr>
              <a:t> 2011</a:t>
            </a:r>
          </a:p>
          <a:p>
            <a:endParaRPr lang="pt-BR" sz="2400" b="1" dirty="0" smtClean="0"/>
          </a:p>
          <a:p>
            <a:r>
              <a:rPr lang="pt-BR" sz="2400" b="1" i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C000"/>
                </a:solidFill>
              </a:rPr>
              <a:t>Much</a:t>
            </a:r>
            <a:r>
              <a:rPr lang="pt-BR" sz="2400" b="1" i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C000"/>
                </a:solidFill>
              </a:rPr>
              <a:t>wider</a:t>
            </a:r>
            <a:r>
              <a:rPr lang="pt-BR" sz="2400" b="1" i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smtClean="0">
                <a:solidFill>
                  <a:srgbClr val="FFC000"/>
                </a:solidFill>
              </a:rPr>
              <a:t>range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masses</a:t>
            </a:r>
            <a:r>
              <a:rPr lang="pt-BR" sz="2400" b="1" dirty="0" smtClean="0">
                <a:solidFill>
                  <a:srgbClr val="FFC000"/>
                </a:solidFill>
              </a:rPr>
              <a:t> “</a:t>
            </a:r>
            <a:r>
              <a:rPr lang="pt-BR" sz="2400" b="1" dirty="0" err="1" smtClean="0">
                <a:solidFill>
                  <a:srgbClr val="FFC000"/>
                </a:solidFill>
              </a:rPr>
              <a:t>one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</a:t>
            </a:r>
            <a:r>
              <a:rPr lang="pt-BR" sz="2400" b="1" dirty="0" smtClean="0">
                <a:solidFill>
                  <a:srgbClr val="FFC000"/>
                </a:solidFill>
              </a:rPr>
              <a:t>” </a:t>
            </a:r>
            <a:r>
              <a:rPr lang="pt-BR" sz="2400" b="1" dirty="0" err="1" smtClean="0">
                <a:solidFill>
                  <a:srgbClr val="FFC000"/>
                </a:solidFill>
              </a:rPr>
              <a:t>gone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Bimodal </a:t>
            </a:r>
            <a:r>
              <a:rPr lang="pt-BR" sz="2400" b="1" dirty="0" err="1" smtClean="0">
                <a:solidFill>
                  <a:srgbClr val="FFC000"/>
                </a:solidFill>
              </a:rPr>
              <a:t>distribution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(Valentim, Rangel &amp;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Horvath</a:t>
            </a:r>
            <a:r>
              <a:rPr lang="pt-BR" sz="2400" b="1" dirty="0" smtClean="0">
                <a:solidFill>
                  <a:srgbClr val="FFC000"/>
                </a:solidFill>
              </a:rPr>
              <a:t> MNRAS 2011)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>
            <a:off x="4114800" y="337565"/>
            <a:ext cx="504056" cy="360040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8" name="AutoShape 11"/>
          <p:cNvCxnSpPr>
            <a:cxnSpLocks noChangeShapeType="1"/>
          </p:cNvCxnSpPr>
          <p:nvPr/>
        </p:nvCxnSpPr>
        <p:spPr bwMode="auto">
          <a:xfrm rot="5400000">
            <a:off x="1460376" y="792510"/>
            <a:ext cx="504056" cy="224408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Retângulo 10"/>
          <p:cNvSpPr/>
          <p:nvPr/>
        </p:nvSpPr>
        <p:spPr>
          <a:xfrm>
            <a:off x="-108520" y="0"/>
            <a:ext cx="1617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“</a:t>
            </a:r>
            <a:r>
              <a:rPr lang="pt-BR" sz="2000" dirty="0" err="1" smtClean="0"/>
              <a:t>new</a:t>
            </a:r>
            <a:r>
              <a:rPr lang="pt-BR" sz="2000" dirty="0" smtClean="0"/>
              <a:t>” </a:t>
            </a:r>
            <a:r>
              <a:rPr lang="pt-BR" sz="2000" dirty="0" err="1" smtClean="0"/>
              <a:t>view</a:t>
            </a:r>
            <a:endParaRPr lang="pt-BR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5334000" y="3429000"/>
                <a:ext cx="4572000" cy="4154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two peaks at </a:t>
                </a:r>
              </a:p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M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= 1.37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ʘ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/>
                </a:r>
                <a:r>
                  <a:rPr lang="en-US" sz="2400" b="1" dirty="0">
                    <a:solidFill>
                      <a:srgbClr val="FFC000"/>
                    </a:solidFill>
                  </a:rPr>
                  <a:t>(narrow) </a:t>
                </a:r>
              </a:p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M 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=1.73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ʘ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</a:rPr>
                  <a:t>  (wide)</a:t>
                </a:r>
              </a:p>
              <a:p>
                <a:endParaRPr lang="en-US" sz="2400" b="1" dirty="0">
                  <a:solidFill>
                    <a:srgbClr val="FFC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Schwab, 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Podsiadlowlski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&amp;</a:t>
                </a:r>
              </a:p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Rappaport 2010</a:t>
                </a:r>
              </a:p>
              <a:p>
                <a:r>
                  <a:rPr lang="en-US" sz="2400" b="1" dirty="0" smtClean="0">
                    <a:solidFill>
                      <a:srgbClr val="FFC000"/>
                    </a:solidFill>
                  </a:rPr>
                  <a:t>Zhang et al. 2011</a:t>
                </a:r>
              </a:p>
              <a:p>
                <a:r>
                  <a:rPr lang="en-US" sz="2400" b="1" dirty="0" err="1" smtClean="0">
                    <a:solidFill>
                      <a:srgbClr val="FFC000"/>
                    </a:solidFill>
                  </a:rPr>
                  <a:t>Kiziltan,Kottas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&amp;</a:t>
                </a:r>
                <a:r>
                  <a:rPr lang="en-US" sz="2400" b="1" dirty="0" err="1" smtClean="0">
                    <a:solidFill>
                      <a:srgbClr val="FFC000"/>
                    </a:solidFill>
                  </a:rPr>
                  <a:t>Thorsett</a:t>
                </a:r>
                <a:endParaRPr lang="en-US" sz="2400" b="1" dirty="0" smtClean="0">
                  <a:solidFill>
                    <a:srgbClr val="FFC000"/>
                  </a:solidFill>
                </a:endParaRPr>
              </a:p>
              <a:p>
                <a:r>
                  <a:rPr lang="en-US" sz="2400" b="1" dirty="0" err="1" smtClean="0">
                    <a:solidFill>
                      <a:srgbClr val="FFC000"/>
                    </a:solidFill>
                  </a:rPr>
                  <a:t>Ozel</a:t>
                </a:r>
                <a:r>
                  <a:rPr lang="en-US" sz="2400" b="1" dirty="0" smtClean="0">
                    <a:solidFill>
                      <a:srgbClr val="FFC000"/>
                    </a:solidFill>
                  </a:rPr>
                  <a:t> et al. 2012</a:t>
                </a:r>
              </a:p>
              <a:p>
                <a:endParaRPr lang="en-US" sz="2400" b="1" dirty="0">
                  <a:solidFill>
                    <a:srgbClr val="FFC000"/>
                  </a:solidFill>
                </a:endParaRPr>
              </a:p>
              <a:p>
                <a:endParaRPr lang="en-US" sz="24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29000"/>
                <a:ext cx="4572000" cy="41549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11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961" y="77043"/>
            <a:ext cx="4995449" cy="363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Osa\Downloads\RandomNSMAs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961" y="3396513"/>
            <a:ext cx="4995450" cy="3299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54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332656"/>
            <a:ext cx="59528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Important news in NS physics</a:t>
            </a:r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Measurements of masses and radii: </a:t>
            </a:r>
            <a:r>
              <a:rPr lang="en-US" sz="2400" b="1" dirty="0" err="1" smtClean="0">
                <a:solidFill>
                  <a:srgbClr val="FFC000"/>
                </a:solidFill>
              </a:rPr>
              <a:t>bursters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endParaRPr lang="pt-BR" sz="2400" dirty="0">
              <a:solidFill>
                <a:srgbClr val="FFC0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4782666" cy="448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03" y="2780928"/>
            <a:ext cx="2536897" cy="2880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2736304" cy="2921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05064"/>
            <a:ext cx="1905000" cy="285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10" name="Conector de seta reta 9"/>
          <p:cNvCxnSpPr/>
          <p:nvPr/>
        </p:nvCxnSpPr>
        <p:spPr bwMode="auto">
          <a:xfrm>
            <a:off x="5436096" y="3212976"/>
            <a:ext cx="698376" cy="410344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 rot="10800000">
            <a:off x="6372200" y="3861048"/>
            <a:ext cx="517376" cy="301352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ector de seta reta 15"/>
          <p:cNvCxnSpPr>
            <a:stCxn id="55299" idx="1"/>
          </p:cNvCxnSpPr>
          <p:nvPr/>
        </p:nvCxnSpPr>
        <p:spPr bwMode="auto">
          <a:xfrm rot="10800000" flipV="1">
            <a:off x="6444209" y="2924944"/>
            <a:ext cx="162895" cy="504056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3067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229200"/>
            <a:ext cx="3505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ector de seta reta 21"/>
          <p:cNvCxnSpPr/>
          <p:nvPr/>
        </p:nvCxnSpPr>
        <p:spPr bwMode="auto">
          <a:xfrm>
            <a:off x="3419872" y="4005064"/>
            <a:ext cx="1656184" cy="144016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V="1">
            <a:off x="3707904" y="4221088"/>
            <a:ext cx="1368152" cy="1152128"/>
          </a:xfrm>
          <a:prstGeom prst="straightConnector1">
            <a:avLst/>
          </a:prstGeom>
          <a:solidFill>
            <a:schemeClr val="hlink"/>
          </a:solidFill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tângulo 25"/>
          <p:cNvSpPr/>
          <p:nvPr/>
        </p:nvSpPr>
        <p:spPr>
          <a:xfrm>
            <a:off x="251520" y="2852936"/>
            <a:ext cx="171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CC00"/>
                </a:solidFill>
              </a:rPr>
              <a:t>Apparent area</a:t>
            </a:r>
            <a:endParaRPr lang="pt-BR" sz="2000" b="1" dirty="0">
              <a:solidFill>
                <a:srgbClr val="FFCC00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23528" y="4797152"/>
            <a:ext cx="1844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srgbClr val="FFCC00"/>
                </a:solidFill>
              </a:rPr>
              <a:t>Eddington</a:t>
            </a:r>
            <a:r>
              <a:rPr lang="en-US" sz="2000" b="1" i="1" dirty="0" smtClean="0">
                <a:solidFill>
                  <a:srgbClr val="FFCC00"/>
                </a:solidFill>
              </a:rPr>
              <a:t> flux</a:t>
            </a:r>
            <a:endParaRPr lang="pt-BR" sz="2000" b="1" dirty="0">
              <a:solidFill>
                <a:srgbClr val="FFCC0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228620" y="6402588"/>
            <a:ext cx="243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C000"/>
                </a:solidFill>
              </a:rPr>
              <a:t>Ozel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Güver</a:t>
            </a:r>
            <a:r>
              <a:rPr lang="en-US" sz="2400" b="1" dirty="0" smtClean="0">
                <a:solidFill>
                  <a:srgbClr val="FFC000"/>
                </a:solidFill>
                <a:ea typeface="Verdana" pitchFamily="34" charset="0"/>
                <a:cs typeface="Verdana" pitchFamily="34" charset="0"/>
              </a:rPr>
              <a:t> et al.</a:t>
            </a:r>
            <a:endParaRPr lang="pt-BR" sz="2400" b="1" dirty="0">
              <a:solidFill>
                <a:srgbClr val="FFC00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6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G:\Main\10ScalingSSOzel\nature09466-f3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703640" cy="5173209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796603" y="5805264"/>
            <a:ext cx="10997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</a:rPr>
              <a:t>              Demorest et al. Nature, 2010</a:t>
            </a:r>
          </a:p>
          <a:p>
            <a:r>
              <a:rPr lang="en-US" sz="2400" b="1" i="1" dirty="0" smtClean="0">
                <a:solidFill>
                  <a:srgbClr val="FFC000"/>
                </a:solidFill>
              </a:rPr>
              <a:t>Limits to a quark core Alford et al, </a:t>
            </a:r>
            <a:r>
              <a:rPr lang="en-US" sz="2400" b="1" i="1" dirty="0" err="1" smtClean="0">
                <a:solidFill>
                  <a:srgbClr val="FFC000"/>
                </a:solidFill>
              </a:rPr>
              <a:t>Rodrigues</a:t>
            </a:r>
            <a:r>
              <a:rPr lang="en-US" sz="2400" b="1" i="1" dirty="0" smtClean="0">
                <a:solidFill>
                  <a:srgbClr val="FFC000"/>
                </a:solidFill>
              </a:rPr>
              <a:t> et al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4" name="Seta para a esquerda e para cima 3"/>
          <p:cNvSpPr/>
          <p:nvPr/>
        </p:nvSpPr>
        <p:spPr bwMode="auto">
          <a:xfrm>
            <a:off x="5791200" y="1937313"/>
            <a:ext cx="504056" cy="4162760"/>
          </a:xfrm>
          <a:prstGeom prst="leftUpArrow">
            <a:avLst>
              <a:gd name="adj1" fmla="val 10316"/>
              <a:gd name="adj2" fmla="val 6575"/>
              <a:gd name="adj3" fmla="val 25000"/>
            </a:avLst>
          </a:prstGeom>
          <a:solidFill>
            <a:srgbClr val="C00000"/>
          </a:solidFill>
          <a:ln w="1016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7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1246</Words>
  <Application>Microsoft Office PowerPoint</Application>
  <PresentationFormat>On-screen Show (4:3)</PresentationFormat>
  <Paragraphs>262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Default Design</vt:lpstr>
      <vt:lpstr>PBrush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</dc:creator>
  <cp:lastModifiedBy>Osa</cp:lastModifiedBy>
  <cp:revision>128</cp:revision>
  <dcterms:created xsi:type="dcterms:W3CDTF">1601-01-01T00:00:00Z</dcterms:created>
  <dcterms:modified xsi:type="dcterms:W3CDTF">2012-03-08T04:46:00Z</dcterms:modified>
</cp:coreProperties>
</file>